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7" r:id="rId24"/>
    <p:sldId id="276" r:id="rId25"/>
  </p:sldIdLst>
  <p:sldSz cx="12192000" cy="6858000"/>
  <p:notesSz cx="6858000" cy="9144000"/>
  <p:custDataLst>
    <p:tags r:id="rId2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gs" Target="tags/tag220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tags" Target="../tags/tag11.xml"/><Relationship Id="rId3" Type="http://schemas.openxmlformats.org/officeDocument/2006/relationships/image" Target="../media/image2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image" Target="../media/image3.png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20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tags" Target="../tags/tag27.xml"/><Relationship Id="rId7" Type="http://schemas.openxmlformats.org/officeDocument/2006/relationships/tags" Target="../tags/tag26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50.xml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image" Target="../media/image4.png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12000" contrast="30000"/>
          </a:blip>
          <a:srcRect t="586" r="671" b="-1"/>
          <a:stretch>
            <a:fillRect/>
          </a:stretch>
        </p:blipFill>
        <p:spPr>
          <a:xfrm>
            <a:off x="0" y="-14831"/>
            <a:ext cx="12192000" cy="68728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1972310"/>
            <a:ext cx="7421880" cy="2218690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4400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838200" y="949960"/>
            <a:ext cx="10515600" cy="1015365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accent1"/>
                </a:solidFill>
                <a:latin typeface="+mj-lt"/>
                <a:sym typeface="Arial" panose="020B0604020202020204" pitchFamily="34" charset="0"/>
              </a:defRPr>
            </a:lvl1pPr>
            <a:lvl2pPr marL="457200" indent="0" algn="ctr">
              <a:buNone/>
              <a:defRPr sz="2000">
                <a:latin typeface="+mj-lt"/>
              </a:defRPr>
            </a:lvl2pPr>
            <a:lvl3pPr marL="914400" indent="0" algn="ctr">
              <a:buNone/>
              <a:defRPr sz="1800">
                <a:latin typeface="+mj-lt"/>
              </a:defRPr>
            </a:lvl3pPr>
            <a:lvl4pPr marL="1371600" indent="0" algn="ctr">
              <a:buNone/>
              <a:defRPr sz="1600">
                <a:latin typeface="+mj-lt"/>
              </a:defRPr>
            </a:lvl4pPr>
            <a:lvl5pPr marL="1828800" indent="0" algn="ctr">
              <a:buNone/>
              <a:defRPr sz="1600">
                <a:latin typeface="+mj-lt"/>
              </a:defRPr>
            </a:lvl5pPr>
            <a:lvl6pPr marL="2286000" indent="0" algn="ctr">
              <a:buNone/>
              <a:defRPr sz="1600">
                <a:latin typeface="+mj-lt"/>
              </a:defRPr>
            </a:lvl6pPr>
            <a:lvl7pPr marL="2743200" indent="0" algn="ctr">
              <a:buNone/>
              <a:defRPr sz="1600">
                <a:latin typeface="+mj-lt"/>
              </a:defRPr>
            </a:lvl7pPr>
            <a:lvl8pPr marL="3200400" indent="0" algn="ctr">
              <a:buNone/>
              <a:defRPr sz="1600">
                <a:latin typeface="+mj-lt"/>
              </a:defRPr>
            </a:lvl8pPr>
            <a:lvl9pPr marL="3657600" indent="0" algn="ctr">
              <a:buNone/>
              <a:defRPr sz="1600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subtitle</a:t>
            </a:r>
            <a:endParaRPr 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838200" y="4194175"/>
            <a:ext cx="2743200" cy="52641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 algn="l">
              <a:defRPr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  <a:latin typeface="+mn-lt"/>
                <a:sym typeface="Arial" panose="020B0604020202020204" pitchFamily="34" charset="0"/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  <a:latin typeface="+mn-lt"/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  <a:latin typeface="+mn-lt"/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6000" contrast="12000"/>
          </a:blip>
          <a:srcRect t="2579"/>
          <a:stretch>
            <a:fillRect/>
          </a:stretch>
        </p:blipFill>
        <p:spPr>
          <a:xfrm>
            <a:off x="0" y="11430"/>
            <a:ext cx="12192635" cy="684657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21665" y="755650"/>
            <a:ext cx="3260090" cy="5563870"/>
          </a:xfrm>
        </p:spPr>
        <p:txBody>
          <a:bodyPr anchor="t">
            <a:normAutofit/>
          </a:bodyPr>
          <a:lstStyle>
            <a:lvl1pPr>
              <a:defRPr sz="4400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12000" contrast="24000"/>
          </a:blip>
          <a:srcRect t="1279" r="833"/>
          <a:stretch>
            <a:fillRect/>
          </a:stretch>
        </p:blipFill>
        <p:spPr>
          <a:xfrm>
            <a:off x="1" y="0"/>
            <a:ext cx="12191999" cy="68437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3900170" y="2228215"/>
            <a:ext cx="7291070" cy="3861435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2045335" y="803275"/>
            <a:ext cx="9144000" cy="1405890"/>
          </a:xfrm>
        </p:spPr>
        <p:txBody>
          <a:bodyPr wrap="none" tIns="0" rIns="0" bIns="0" anchor="b" anchorCtr="0">
            <a:normAutofit/>
          </a:bodyPr>
          <a:lstStyle>
            <a:lvl1pPr marL="0" indent="0" algn="r">
              <a:buNone/>
              <a:defRPr sz="8800" b="1">
                <a:solidFill>
                  <a:schemeClr val="accent1"/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 algn="l">
              <a:defRPr lang="en-US" dirty="0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  <a:latin typeface="+mn-lt"/>
                <a:sym typeface="Arial" panose="020B0604020202020204" pitchFamily="34" charset="0"/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  <a:latin typeface="+mn-lt"/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  <a:latin typeface="+mn-lt"/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  <a:latin typeface="+mn-lt"/>
                <a:sym typeface="Arial" panose="020B0604020202020204" pitchFamily="34" charset="0"/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  <a:latin typeface="+mn-lt"/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  <a:latin typeface="+mn-lt"/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8506" y="266702"/>
            <a:ext cx="10795086" cy="863607"/>
          </a:xfrm>
        </p:spPr>
        <p:txBody>
          <a:bodyPr vert="horz" lIns="0" tIns="0" rIns="0" bIns="0" rtlCol="0" anchor="ctr">
            <a:normAutofit/>
          </a:bodyPr>
          <a:lstStyle>
            <a:lvl1pPr algn="l">
              <a:defRPr lang="en-US" dirty="0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  <a:latin typeface="+mn-lt"/>
                <a:sym typeface="Arial" panose="020B0604020202020204" pitchFamily="34" charset="0"/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  <a:latin typeface="+mn-lt"/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  <a:latin typeface="+mn-lt"/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  <a:latin typeface="+mn-lt"/>
                <a:sym typeface="Arial" panose="020B0604020202020204" pitchFamily="34" charset="0"/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  <a:latin typeface="+mn-lt"/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  <a:latin typeface="+mn-lt"/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 algn="l">
              <a:defRPr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  <a:latin typeface="+mn-lt"/>
                <a:sym typeface="Arial" panose="020B0604020202020204" pitchFamily="34" charset="0"/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  <a:latin typeface="+mn-lt"/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  <a:latin typeface="+mn-lt"/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8506" y="266702"/>
            <a:ext cx="10795086" cy="863607"/>
          </a:xfrm>
        </p:spPr>
        <p:txBody>
          <a:bodyPr/>
          <a:lstStyle>
            <a:lvl1pPr algn="l">
              <a:defRPr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8810" cy="53975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12000" contrast="24000"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1216451"/>
            <a:ext cx="10515000" cy="1800000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838165" y="3380249"/>
            <a:ext cx="10514400" cy="89864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0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57.xml"/><Relationship Id="rId18" Type="http://schemas.openxmlformats.org/officeDocument/2006/relationships/tags" Target="../tags/tag56.xml"/><Relationship Id="rId17" Type="http://schemas.openxmlformats.org/officeDocument/2006/relationships/tags" Target="../tags/tag55.xml"/><Relationship Id="rId16" Type="http://schemas.openxmlformats.org/officeDocument/2006/relationships/tags" Target="../tags/tag54.xml"/><Relationship Id="rId15" Type="http://schemas.openxmlformats.org/officeDocument/2006/relationships/tags" Target="../tags/tag53.xml"/><Relationship Id="rId14" Type="http://schemas.openxmlformats.org/officeDocument/2006/relationships/tags" Target="../tags/tag52.xml"/><Relationship Id="rId13" Type="http://schemas.openxmlformats.org/officeDocument/2006/relationships/tags" Target="../tags/tag51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6876415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9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rgbClr val="FFFFFF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rgbClr val="FFFFFF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rgbClr val="FFFFFF"/>
          </a:solidFill>
          <a:latin typeface="+mn-lt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rgbClr val="FFFFFF"/>
          </a:solidFill>
          <a:latin typeface="+mn-lt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rgbClr val="FFFFFF"/>
          </a:solidFill>
          <a:latin typeface="+mn-lt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rgbClr val="FFFFFF"/>
          </a:solidFill>
          <a:latin typeface="+mn-l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image" Target="../media/image11.jpeg"/><Relationship Id="rId5" Type="http://schemas.openxmlformats.org/officeDocument/2006/relationships/tags" Target="../tags/tag127.xml"/><Relationship Id="rId4" Type="http://schemas.openxmlformats.org/officeDocument/2006/relationships/image" Target="../media/image10.jpeg"/><Relationship Id="rId3" Type="http://schemas.openxmlformats.org/officeDocument/2006/relationships/tags" Target="../tags/tag126.xml"/><Relationship Id="rId2" Type="http://schemas.openxmlformats.org/officeDocument/2006/relationships/image" Target="../media/image9.jpeg"/><Relationship Id="rId19" Type="http://schemas.openxmlformats.org/officeDocument/2006/relationships/notesSlide" Target="../notesSlides/notesSlide6.xml"/><Relationship Id="rId18" Type="http://schemas.openxmlformats.org/officeDocument/2006/relationships/slideLayout" Target="../slideLayouts/slideLayout23.xml"/><Relationship Id="rId17" Type="http://schemas.openxmlformats.org/officeDocument/2006/relationships/tags" Target="../tags/tag138.xml"/><Relationship Id="rId16" Type="http://schemas.openxmlformats.org/officeDocument/2006/relationships/tags" Target="../tags/tag137.xml"/><Relationship Id="rId15" Type="http://schemas.openxmlformats.org/officeDocument/2006/relationships/tags" Target="../tags/tag136.xml"/><Relationship Id="rId14" Type="http://schemas.openxmlformats.org/officeDocument/2006/relationships/tags" Target="../tags/tag135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tags" Target="../tags/tag125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3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tags" Target="../tags/tag139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" Type="http://schemas.openxmlformats.org/officeDocument/2006/relationships/tags" Target="../tags/tag142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tags" Target="../tags/tag149.xml"/><Relationship Id="rId7" Type="http://schemas.openxmlformats.org/officeDocument/2006/relationships/tags" Target="../tags/tag148.xml"/><Relationship Id="rId6" Type="http://schemas.openxmlformats.org/officeDocument/2006/relationships/image" Target="../media/image11.jpeg"/><Relationship Id="rId5" Type="http://schemas.openxmlformats.org/officeDocument/2006/relationships/tags" Target="../tags/tag147.xml"/><Relationship Id="rId4" Type="http://schemas.openxmlformats.org/officeDocument/2006/relationships/image" Target="../media/image10.jpeg"/><Relationship Id="rId3" Type="http://schemas.openxmlformats.org/officeDocument/2006/relationships/tags" Target="../tags/tag146.xml"/><Relationship Id="rId2" Type="http://schemas.openxmlformats.org/officeDocument/2006/relationships/image" Target="../media/image9.jpeg"/><Relationship Id="rId19" Type="http://schemas.openxmlformats.org/officeDocument/2006/relationships/notesSlide" Target="../notesSlides/notesSlide7.xml"/><Relationship Id="rId18" Type="http://schemas.openxmlformats.org/officeDocument/2006/relationships/slideLayout" Target="../slideLayouts/slideLayout23.xml"/><Relationship Id="rId17" Type="http://schemas.openxmlformats.org/officeDocument/2006/relationships/tags" Target="../tags/tag158.xml"/><Relationship Id="rId16" Type="http://schemas.openxmlformats.org/officeDocument/2006/relationships/tags" Target="../tags/tag157.xml"/><Relationship Id="rId15" Type="http://schemas.openxmlformats.org/officeDocument/2006/relationships/tags" Target="../tags/tag156.xml"/><Relationship Id="rId14" Type="http://schemas.openxmlformats.org/officeDocument/2006/relationships/tags" Target="../tags/tag155.xml"/><Relationship Id="rId13" Type="http://schemas.openxmlformats.org/officeDocument/2006/relationships/tags" Target="../tags/tag154.xml"/><Relationship Id="rId12" Type="http://schemas.openxmlformats.org/officeDocument/2006/relationships/tags" Target="../tags/tag153.xml"/><Relationship Id="rId11" Type="http://schemas.openxmlformats.org/officeDocument/2006/relationships/tags" Target="../tags/tag152.xml"/><Relationship Id="rId10" Type="http://schemas.openxmlformats.org/officeDocument/2006/relationships/tags" Target="../tags/tag151.xml"/><Relationship Id="rId1" Type="http://schemas.openxmlformats.org/officeDocument/2006/relationships/tags" Target="../tags/tag145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67.xml"/><Relationship Id="rId8" Type="http://schemas.openxmlformats.org/officeDocument/2006/relationships/tags" Target="../tags/tag166.xml"/><Relationship Id="rId7" Type="http://schemas.openxmlformats.org/officeDocument/2006/relationships/tags" Target="../tags/tag165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4" Type="http://schemas.openxmlformats.org/officeDocument/2006/relationships/notesSlide" Target="../notesSlides/notesSlide8.xml"/><Relationship Id="rId13" Type="http://schemas.openxmlformats.org/officeDocument/2006/relationships/slideLayout" Target="../slideLayouts/slideLayout23.xml"/><Relationship Id="rId12" Type="http://schemas.openxmlformats.org/officeDocument/2006/relationships/tags" Target="../tags/tag169.xml"/><Relationship Id="rId11" Type="http://schemas.openxmlformats.org/officeDocument/2006/relationships/image" Target="../media/image12.png"/><Relationship Id="rId10" Type="http://schemas.openxmlformats.org/officeDocument/2006/relationships/tags" Target="../tags/tag168.xml"/><Relationship Id="rId1" Type="http://schemas.openxmlformats.org/officeDocument/2006/relationships/tags" Target="../tags/tag159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72.xml"/><Relationship Id="rId2" Type="http://schemas.openxmlformats.org/officeDocument/2006/relationships/tags" Target="../tags/tag171.xml"/><Relationship Id="rId1" Type="http://schemas.openxmlformats.org/officeDocument/2006/relationships/tags" Target="../tags/tag170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79.xml"/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image" Target="../media/image14.jpeg"/><Relationship Id="rId3" Type="http://schemas.openxmlformats.org/officeDocument/2006/relationships/tags" Target="../tags/tag174.xml"/><Relationship Id="rId2" Type="http://schemas.openxmlformats.org/officeDocument/2006/relationships/image" Target="../media/image13.jpeg"/><Relationship Id="rId19" Type="http://schemas.openxmlformats.org/officeDocument/2006/relationships/notesSlide" Target="../notesSlides/notesSlide9.xml"/><Relationship Id="rId18" Type="http://schemas.openxmlformats.org/officeDocument/2006/relationships/slideLayout" Target="../slideLayouts/slideLayout23.xml"/><Relationship Id="rId17" Type="http://schemas.openxmlformats.org/officeDocument/2006/relationships/tags" Target="../tags/tag186.xml"/><Relationship Id="rId16" Type="http://schemas.openxmlformats.org/officeDocument/2006/relationships/tags" Target="../tags/tag185.xml"/><Relationship Id="rId15" Type="http://schemas.openxmlformats.org/officeDocument/2006/relationships/image" Target="../media/image15.jpeg"/><Relationship Id="rId14" Type="http://schemas.openxmlformats.org/officeDocument/2006/relationships/tags" Target="../tags/tag184.xml"/><Relationship Id="rId13" Type="http://schemas.openxmlformats.org/officeDocument/2006/relationships/tags" Target="../tags/tag183.xml"/><Relationship Id="rId12" Type="http://schemas.openxmlformats.org/officeDocument/2006/relationships/tags" Target="../tags/tag182.xml"/><Relationship Id="rId11" Type="http://schemas.openxmlformats.org/officeDocument/2006/relationships/tags" Target="../tags/tag181.xml"/><Relationship Id="rId10" Type="http://schemas.openxmlformats.org/officeDocument/2006/relationships/tags" Target="../tags/tag180.xml"/><Relationship Id="rId1" Type="http://schemas.openxmlformats.org/officeDocument/2006/relationships/tags" Target="../tags/tag173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94.xml"/><Relationship Id="rId8" Type="http://schemas.openxmlformats.org/officeDocument/2006/relationships/tags" Target="../tags/tag193.xml"/><Relationship Id="rId7" Type="http://schemas.openxmlformats.org/officeDocument/2006/relationships/tags" Target="../tags/tag192.xml"/><Relationship Id="rId6" Type="http://schemas.openxmlformats.org/officeDocument/2006/relationships/tags" Target="../tags/tag191.xml"/><Relationship Id="rId5" Type="http://schemas.openxmlformats.org/officeDocument/2006/relationships/tags" Target="../tags/tag190.xml"/><Relationship Id="rId4" Type="http://schemas.openxmlformats.org/officeDocument/2006/relationships/tags" Target="../tags/tag189.xml"/><Relationship Id="rId3" Type="http://schemas.openxmlformats.org/officeDocument/2006/relationships/tags" Target="../tags/tag188.xml"/><Relationship Id="rId2" Type="http://schemas.openxmlformats.org/officeDocument/2006/relationships/image" Target="../media/image16.jpeg"/><Relationship Id="rId13" Type="http://schemas.openxmlformats.org/officeDocument/2006/relationships/notesSlide" Target="../notesSlides/notesSlide10.xml"/><Relationship Id="rId12" Type="http://schemas.openxmlformats.org/officeDocument/2006/relationships/slideLayout" Target="../slideLayouts/slideLayout23.xml"/><Relationship Id="rId11" Type="http://schemas.openxmlformats.org/officeDocument/2006/relationships/tags" Target="../tags/tag196.xml"/><Relationship Id="rId10" Type="http://schemas.openxmlformats.org/officeDocument/2006/relationships/tags" Target="../tags/tag195.xml"/><Relationship Id="rId1" Type="http://schemas.openxmlformats.org/officeDocument/2006/relationships/tags" Target="../tags/tag187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" Type="http://schemas.openxmlformats.org/officeDocument/2006/relationships/tags" Target="../tags/tag197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206.xml"/><Relationship Id="rId8" Type="http://schemas.openxmlformats.org/officeDocument/2006/relationships/tags" Target="../tags/tag205.xml"/><Relationship Id="rId7" Type="http://schemas.openxmlformats.org/officeDocument/2006/relationships/tags" Target="../tags/tag204.xml"/><Relationship Id="rId6" Type="http://schemas.openxmlformats.org/officeDocument/2006/relationships/tags" Target="../tags/tag203.xml"/><Relationship Id="rId5" Type="http://schemas.openxmlformats.org/officeDocument/2006/relationships/tags" Target="../tags/tag202.xml"/><Relationship Id="rId4" Type="http://schemas.openxmlformats.org/officeDocument/2006/relationships/image" Target="../media/image14.jpeg"/><Relationship Id="rId3" Type="http://schemas.openxmlformats.org/officeDocument/2006/relationships/tags" Target="../tags/tag201.xml"/><Relationship Id="rId2" Type="http://schemas.openxmlformats.org/officeDocument/2006/relationships/image" Target="../media/image13.jpeg"/><Relationship Id="rId19" Type="http://schemas.openxmlformats.org/officeDocument/2006/relationships/notesSlide" Target="../notesSlides/notesSlide11.xml"/><Relationship Id="rId18" Type="http://schemas.openxmlformats.org/officeDocument/2006/relationships/slideLayout" Target="../slideLayouts/slideLayout23.xml"/><Relationship Id="rId17" Type="http://schemas.openxmlformats.org/officeDocument/2006/relationships/tags" Target="../tags/tag213.xml"/><Relationship Id="rId16" Type="http://schemas.openxmlformats.org/officeDocument/2006/relationships/tags" Target="../tags/tag212.xml"/><Relationship Id="rId15" Type="http://schemas.openxmlformats.org/officeDocument/2006/relationships/image" Target="../media/image15.jpeg"/><Relationship Id="rId14" Type="http://schemas.openxmlformats.org/officeDocument/2006/relationships/tags" Target="../tags/tag211.xml"/><Relationship Id="rId13" Type="http://schemas.openxmlformats.org/officeDocument/2006/relationships/tags" Target="../tags/tag210.xml"/><Relationship Id="rId12" Type="http://schemas.openxmlformats.org/officeDocument/2006/relationships/tags" Target="../tags/tag209.xml"/><Relationship Id="rId11" Type="http://schemas.openxmlformats.org/officeDocument/2006/relationships/tags" Target="../tags/tag208.xml"/><Relationship Id="rId10" Type="http://schemas.openxmlformats.org/officeDocument/2006/relationships/tags" Target="../tags/tag207.xml"/><Relationship Id="rId1" Type="http://schemas.openxmlformats.org/officeDocument/2006/relationships/tags" Target="../tags/tag200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2" Type="http://schemas.openxmlformats.org/officeDocument/2006/relationships/notesSlide" Target="../notesSlides/notesSlide2.xml"/><Relationship Id="rId21" Type="http://schemas.openxmlformats.org/officeDocument/2006/relationships/slideLayout" Target="../slideLayouts/slideLayout14.xml"/><Relationship Id="rId20" Type="http://schemas.openxmlformats.org/officeDocument/2006/relationships/tags" Target="../tags/tag80.xml"/><Relationship Id="rId2" Type="http://schemas.openxmlformats.org/officeDocument/2006/relationships/tags" Target="../tags/tag62.xml"/><Relationship Id="rId19" Type="http://schemas.openxmlformats.org/officeDocument/2006/relationships/tags" Target="../tags/tag79.xml"/><Relationship Id="rId18" Type="http://schemas.openxmlformats.org/officeDocument/2006/relationships/tags" Target="../tags/tag78.xml"/><Relationship Id="rId17" Type="http://schemas.openxmlformats.org/officeDocument/2006/relationships/tags" Target="../tags/tag77.xml"/><Relationship Id="rId16" Type="http://schemas.openxmlformats.org/officeDocument/2006/relationships/tags" Target="../tags/tag76.xml"/><Relationship Id="rId15" Type="http://schemas.openxmlformats.org/officeDocument/2006/relationships/tags" Target="../tags/tag75.xml"/><Relationship Id="rId14" Type="http://schemas.openxmlformats.org/officeDocument/2006/relationships/tags" Target="../tags/tag74.xml"/><Relationship Id="rId13" Type="http://schemas.openxmlformats.org/officeDocument/2006/relationships/tags" Target="../tags/tag73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tags" Target="../tags/tag6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tags" Target="../tags/tag214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219.xml"/><Relationship Id="rId2" Type="http://schemas.openxmlformats.org/officeDocument/2006/relationships/tags" Target="../tags/tag218.xml"/><Relationship Id="rId1" Type="http://schemas.openxmlformats.org/officeDocument/2006/relationships/tags" Target="../tags/tag21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tags" Target="../tags/tag81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3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image" Target="../media/image5.jpeg"/><Relationship Id="rId2" Type="http://schemas.openxmlformats.org/officeDocument/2006/relationships/tags" Target="../tags/tag91.xml"/><Relationship Id="rId16" Type="http://schemas.openxmlformats.org/officeDocument/2006/relationships/notesSlide" Target="../notesSlides/notesSlide3.xml"/><Relationship Id="rId15" Type="http://schemas.openxmlformats.org/officeDocument/2006/relationships/slideLayout" Target="../slideLayouts/slideLayout23.xml"/><Relationship Id="rId14" Type="http://schemas.openxmlformats.org/officeDocument/2006/relationships/tags" Target="../tags/tag102.xml"/><Relationship Id="rId13" Type="http://schemas.openxmlformats.org/officeDocument/2006/relationships/tags" Target="../tags/tag101.xml"/><Relationship Id="rId12" Type="http://schemas.openxmlformats.org/officeDocument/2006/relationships/tags" Target="../tags/tag10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tags" Target="../tags/tag90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09.xml"/><Relationship Id="rId8" Type="http://schemas.openxmlformats.org/officeDocument/2006/relationships/tags" Target="../tags/tag108.xml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image" Target="../media/image7.jpeg"/><Relationship Id="rId3" Type="http://schemas.openxmlformats.org/officeDocument/2006/relationships/tags" Target="../tags/tag104.xml"/><Relationship Id="rId2" Type="http://schemas.openxmlformats.org/officeDocument/2006/relationships/image" Target="../media/image6.jpeg"/><Relationship Id="rId14" Type="http://schemas.openxmlformats.org/officeDocument/2006/relationships/notesSlide" Target="../notesSlides/notesSlide4.xml"/><Relationship Id="rId13" Type="http://schemas.openxmlformats.org/officeDocument/2006/relationships/slideLayout" Target="../slideLayouts/slideLayout23.xml"/><Relationship Id="rId12" Type="http://schemas.openxmlformats.org/officeDocument/2006/relationships/tags" Target="../tags/tag112.xml"/><Relationship Id="rId11" Type="http://schemas.openxmlformats.org/officeDocument/2006/relationships/tags" Target="../tags/tag111.xml"/><Relationship Id="rId10" Type="http://schemas.openxmlformats.org/officeDocument/2006/relationships/tags" Target="../tags/tag110.xml"/><Relationship Id="rId1" Type="http://schemas.openxmlformats.org/officeDocument/2006/relationships/tags" Target="../tags/tag103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20.xml"/><Relationship Id="rId8" Type="http://schemas.openxmlformats.org/officeDocument/2006/relationships/tags" Target="../tags/tag119.xml"/><Relationship Id="rId7" Type="http://schemas.openxmlformats.org/officeDocument/2006/relationships/tags" Target="../tags/tag118.xml"/><Relationship Id="rId6" Type="http://schemas.openxmlformats.org/officeDocument/2006/relationships/tags" Target="../tags/tag117.xml"/><Relationship Id="rId5" Type="http://schemas.openxmlformats.org/officeDocument/2006/relationships/image" Target="../media/image8.jpeg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2" Type="http://schemas.openxmlformats.org/officeDocument/2006/relationships/notesSlide" Target="../notesSlides/notesSlide5.xml"/><Relationship Id="rId11" Type="http://schemas.openxmlformats.org/officeDocument/2006/relationships/slideLayout" Target="../slideLayouts/slideLayout23.xml"/><Relationship Id="rId10" Type="http://schemas.openxmlformats.org/officeDocument/2006/relationships/tags" Target="../tags/tag121.xml"/><Relationship Id="rId1" Type="http://schemas.openxmlformats.org/officeDocument/2006/relationships/tags" Target="../tags/tag11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38200" y="1972310"/>
            <a:ext cx="7421880" cy="2218690"/>
          </a:xfrm>
        </p:spPr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400" dirty="0">
                <a:ea typeface="+mj-ea"/>
              </a:rPr>
              <a:t>Sistem Software de Simulare Backgammon</a:t>
            </a:r>
            <a:endParaRPr lang="en-US" sz="4400" dirty="0">
              <a:ea typeface="+mj-ea"/>
            </a:endParaRPr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838200" y="4194175"/>
            <a:ext cx="2743200" cy="526415"/>
          </a:xfrm>
        </p:spPr>
        <p:txBody>
          <a:bodyPr>
            <a:normAutofit lnSpcReduction="10000"/>
          </a:bodyPr>
          <a:lstStyle/>
          <a:p>
            <a:r>
              <a:rPr lang="en-US" altLang="en-US"/>
              <a:t>GR</a:t>
            </a:r>
            <a:r>
              <a:rPr lang="en-US" altLang="en-US"/>
              <a:t>Ă</a:t>
            </a:r>
            <a:r>
              <a:rPr lang="en-US" altLang="en-US"/>
              <a:t>MAD</a:t>
            </a:r>
            <a:r>
              <a:rPr lang="en-US" altLang="en-US"/>
              <a:t>Ă</a:t>
            </a:r>
            <a:r>
              <a:rPr lang="en-US" altLang="en-US"/>
              <a:t> ADRIAN-GHEORGHI</a:t>
            </a:r>
            <a:r>
              <a:rPr lang="en-US" altLang="en-US"/>
              <a:t>ȚĂ</a:t>
            </a:r>
            <a:endParaRPr lang="en-US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4191108" y="176760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9" y="176887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50000" t="33416" r="1971" b="12663"/>
          <a:stretch>
            <a:fillRect/>
          </a:stretch>
        </p:blipFill>
        <p:spPr>
          <a:xfrm>
            <a:off x="8173144" y="176760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7"/>
            </p:custDataLst>
          </p:nvPr>
        </p:nvSpPr>
        <p:spPr>
          <a:xfrm>
            <a:off x="1422542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Generează numere cu adevărat aleatorii folosind algoritmi avansați.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8"/>
            </p:custDataLst>
          </p:nvPr>
        </p:nvSpPr>
        <p:spPr>
          <a:xfrm>
            <a:off x="1422542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lnSpcReduction="10000"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accent1"/>
                </a:solidFill>
                <a:latin typeface="+mj-lt"/>
              </a:rPr>
              <a:t>Imparțial Zaruri Rolls</a:t>
            </a:r>
            <a:endParaRPr lang="en-US" sz="16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3" name="文本框 32"/>
          <p:cNvSpPr txBox="1"/>
          <p:nvPr>
            <p:custDataLst>
              <p:tags r:id="rId9"/>
            </p:custDataLst>
          </p:nvPr>
        </p:nvSpPr>
        <p:spPr>
          <a:xfrm>
            <a:off x="4968973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Asigur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ă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 probabilitatea egal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ă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 pentru toate fe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ț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ele zarului</a:t>
            </a:r>
            <a:endParaRPr lang="en-US" alt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10"/>
            </p:custDataLst>
          </p:nvPr>
        </p:nvSpPr>
        <p:spPr>
          <a:xfrm>
            <a:off x="4968973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lnSpcReduction="10000"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accent2"/>
                </a:solidFill>
                <a:latin typeface="+mj-lt"/>
              </a:rPr>
              <a:t>Distributie Uniforma</a:t>
            </a:r>
            <a:endParaRPr lang="en-US" sz="16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7" name="椭圆 36"/>
          <p:cNvSpPr/>
          <p:nvPr>
            <p:custDataLst>
              <p:tags r:id="rId11"/>
            </p:custDataLst>
          </p:nvPr>
        </p:nvSpPr>
        <p:spPr>
          <a:xfrm>
            <a:off x="5675085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2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41" name="椭圆 40"/>
          <p:cNvSpPr/>
          <p:nvPr>
            <p:custDataLst>
              <p:tags r:id="rId12"/>
            </p:custDataLst>
          </p:nvPr>
        </p:nvSpPr>
        <p:spPr>
          <a:xfrm>
            <a:off x="2128653" y="382434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13"/>
            </p:custDataLst>
          </p:nvPr>
        </p:nvSpPr>
        <p:spPr>
          <a:xfrm>
            <a:off x="8515405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7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Permite generarea de numere aleatorii reproductibile pentru testare 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ș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 </a:t>
            </a: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debugging.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4"/>
            </p:custDataLst>
          </p:nvPr>
        </p:nvSpPr>
        <p:spPr>
          <a:xfrm>
            <a:off x="8515405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1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3"/>
                </a:solidFill>
                <a:latin typeface="+mj-lt"/>
              </a:rPr>
              <a:t>Deterministic Seeding</a:t>
            </a:r>
            <a:endParaRPr lang="en-US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3" name="椭圆 12"/>
          <p:cNvSpPr/>
          <p:nvPr>
            <p:custDataLst>
              <p:tags r:id="rId15"/>
            </p:custDataLst>
          </p:nvPr>
        </p:nvSpPr>
        <p:spPr>
          <a:xfrm>
            <a:off x="9221516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3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3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2" name="标题 3"/>
          <p:cNvSpPr>
            <a:spLocks noGrp="1"/>
          </p:cNvSpPr>
          <p:nvPr>
            <p:custDataLst>
              <p:tags r:id="rId16"/>
            </p:custDataLst>
          </p:nvPr>
        </p:nvSpPr>
        <p:spPr>
          <a:xfrm>
            <a:off x="696913" y="159487"/>
            <a:ext cx="10799761" cy="1080000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r>
              <a:rPr lang="en-US" sz="3600" spc="0" dirty="0">
                <a:solidFill>
                  <a:schemeClr val="tx1"/>
                </a:solidFill>
                <a:latin typeface="+mj-lt"/>
              </a:rPr>
              <a:t>Random Generation Mechanism</a:t>
            </a:r>
            <a:endParaRPr lang="en-US" sz="3600" spc="0" dirty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en-US" sz="1800" b="0" i="0" u="none" strike="noStrike" kern="1200" cap="none" spc="0" normalizeH="0" baseline="0" noProof="1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n-lt"/>
                <a:ea typeface="+mn-ea"/>
                <a:sym typeface="Arial" panose="020B0604020202020204" pitchFamily="34" charset="0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kumimoji="0" sz="1600" b="0" i="0" u="none" strike="noStrike" kern="1200" cap="none" spc="150" normalizeH="0" baseline="0" noProof="1">
                <a:solidFill>
                  <a:srgbClr val="FFFFFF"/>
                </a:solidFill>
                <a:uFillTx/>
                <a:latin typeface="+mn-ea"/>
                <a:sym typeface="+mn-ea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kern="1200" cap="none" spc="150" normalizeH="0" baseline="0" noProof="1">
                <a:solidFill>
                  <a:srgbClr val="FFFFFF"/>
                </a:solidFill>
                <a:uFillTx/>
                <a:latin typeface="+mn-ea"/>
                <a:sym typeface="+mn-ea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kern="1200" cap="none" spc="150" normalizeH="0" baseline="0" noProof="1">
                <a:solidFill>
                  <a:srgbClr val="FFFFFF"/>
                </a:solidFill>
                <a:uFillTx/>
                <a:latin typeface="+mn-ea"/>
                <a:sym typeface="+mn-ea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kern="1200" cap="none" spc="150" normalizeH="0" baseline="0" noProof="1">
                <a:solidFill>
                  <a:srgbClr val="FFFFFF"/>
                </a:solidFill>
                <a:uFillTx/>
                <a:latin typeface="+mn-ea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ea typeface="+mn-ea"/>
              </a:rPr>
              <a:t>Implementarea Regulii de Dubl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 :</a:t>
            </a:r>
            <a:endParaRPr lang="en-US" altLang="en-US">
              <a:solidFill>
                <a:schemeClr val="tx1"/>
              </a:solidFill>
              <a:ea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tx1"/>
                </a:solidFill>
                <a:ea typeface="+mn-ea"/>
              </a:rPr>
              <a:t>Aplic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 automat regula de dubl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 pentru primele patru mut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ri ale fiec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rei ture.</a:t>
            </a:r>
            <a:endParaRPr lang="en-US" altLang="en-US">
              <a:solidFill>
                <a:schemeClr val="tx1"/>
              </a:solidFill>
              <a:ea typeface="+mn-ea"/>
            </a:endParaRPr>
          </a:p>
          <a:p>
            <a:endParaRPr lang="en-US" altLang="en-US">
              <a:solidFill>
                <a:schemeClr val="tx1"/>
              </a:solidFill>
              <a:ea typeface="+mn-ea"/>
            </a:endParaRPr>
          </a:p>
          <a:p>
            <a:r>
              <a:rPr lang="en-US" altLang="en-US">
                <a:solidFill>
                  <a:schemeClr val="tx1"/>
                </a:solidFill>
                <a:ea typeface="+mn-ea"/>
              </a:rPr>
              <a:t>Logica de Reroll a Zarurilor :</a:t>
            </a:r>
            <a:endParaRPr lang="en-US" altLang="en-US">
              <a:solidFill>
                <a:schemeClr val="tx1"/>
              </a:solidFill>
              <a:ea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tx1"/>
                </a:solidFill>
                <a:ea typeface="+mn-ea"/>
              </a:rPr>
              <a:t> Implementeaz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 logica de a arunca din nou zarurile atunci când este rulat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 o dubl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, pân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 la primele patru mut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ri.</a:t>
            </a:r>
            <a:endParaRPr lang="en-US" altLang="en-US">
              <a:solidFill>
                <a:schemeClr val="tx1"/>
              </a:solidFill>
              <a:ea typeface="+mn-ea"/>
            </a:endParaRPr>
          </a:p>
          <a:p>
            <a:endParaRPr lang="en-US" altLang="en-US">
              <a:solidFill>
                <a:schemeClr val="tx1"/>
              </a:solidFill>
              <a:ea typeface="+mn-ea"/>
            </a:endParaRPr>
          </a:p>
          <a:p>
            <a:r>
              <a:rPr lang="en-US" altLang="en-US">
                <a:solidFill>
                  <a:schemeClr val="tx1"/>
                </a:solidFill>
                <a:ea typeface="+mn-ea"/>
              </a:rPr>
              <a:t>Optimizarea Gameplay-ului (Jocului) :</a:t>
            </a:r>
            <a:endParaRPr lang="en-US" altLang="en-US">
              <a:solidFill>
                <a:schemeClr val="tx1"/>
              </a:solidFill>
              <a:ea typeface="+mn-ea"/>
            </a:endParaRPr>
          </a:p>
          <a:p>
            <a:pPr marL="0" indent="0">
              <a:buNone/>
            </a:pPr>
            <a:r>
              <a:rPr lang="en-US" altLang="en-US">
                <a:solidFill>
                  <a:schemeClr val="tx1"/>
                </a:solidFill>
                <a:ea typeface="+mn-ea"/>
              </a:rPr>
              <a:t>Optimizeaz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 logica zarurilor pentru a îmbun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t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ăț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i experien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ț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a general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ă</a:t>
            </a:r>
            <a:r>
              <a:rPr lang="en-US" altLang="en-US">
                <a:solidFill>
                  <a:schemeClr val="tx1"/>
                </a:solidFill>
                <a:ea typeface="+mn-ea"/>
              </a:rPr>
              <a:t> de simulare a jocului de table.</a:t>
            </a:r>
            <a:endParaRPr lang="en-US" altLang="en-US">
              <a:solidFill>
                <a:schemeClr val="tx1"/>
              </a:solidFill>
              <a:ea typeface="+mn-ea"/>
            </a:endParaRPr>
          </a:p>
        </p:txBody>
      </p:sp>
      <p:sp>
        <p:nvSpPr>
          <p:cNvPr id="5" name="标题 1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Management </a:t>
            </a:r>
            <a:r>
              <a:rPr altLang="zh-CN">
                <a:solidFill>
                  <a:schemeClr val="tx1"/>
                </a:solidFill>
              </a:rPr>
              <a:t>pentru regula de </a:t>
            </a:r>
            <a:r>
              <a:rPr altLang="en-US">
                <a:solidFill>
                  <a:schemeClr val="tx1"/>
                </a:solidFill>
                <a:ea typeface="+mn-ea"/>
                <a:sym typeface="+mn-ea"/>
              </a:rPr>
              <a:t>Dublă</a:t>
            </a:r>
            <a:endParaRPr altLang="zh-CN">
              <a:solidFill>
                <a:schemeClr val="tx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900170" y="2228215"/>
            <a:ext cx="7291070" cy="3861435"/>
          </a:xfrm>
        </p:spPr>
        <p:txBody>
          <a:bodyPr/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000">
                <a:ea typeface="+mj-ea"/>
              </a:rPr>
              <a:t>Validarea Regulilor</a:t>
            </a:r>
            <a:endParaRPr lang="en-US" sz="4000">
              <a:ea typeface="+mj-ea"/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>
            <a:normAutofit fontScale="90000" lnSpcReduction="10000"/>
          </a:bodyPr>
          <a:lstStyle/>
          <a:p>
            <a:r>
              <a:rPr lang="en-US"/>
              <a:t>04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4191108" y="176760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9" y="176887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50000" t="33416" r="1971" b="12663"/>
          <a:stretch>
            <a:fillRect/>
          </a:stretch>
        </p:blipFill>
        <p:spPr>
          <a:xfrm>
            <a:off x="8173144" y="176760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7"/>
            </p:custDataLst>
          </p:nvPr>
        </p:nvSpPr>
        <p:spPr>
          <a:xfrm>
            <a:off x="1422542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Afi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ș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area clar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ă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 a op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ț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iunilor de mutare pentru fiecare pies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ă</a:t>
            </a:r>
            <a:endParaRPr lang="en-US" alt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8"/>
            </p:custDataLst>
          </p:nvPr>
        </p:nvSpPr>
        <p:spPr>
          <a:xfrm>
            <a:off x="1422542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80000"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400" b="1" dirty="0">
                <a:solidFill>
                  <a:schemeClr val="accent1"/>
                </a:solidFill>
                <a:latin typeface="+mj-lt"/>
              </a:rPr>
              <a:t>Eviden</a:t>
            </a:r>
            <a:r>
              <a:rPr lang="en-US" altLang="en-US" sz="1400" b="1" dirty="0">
                <a:solidFill>
                  <a:schemeClr val="accent1"/>
                </a:solidFill>
                <a:latin typeface="+mj-lt"/>
              </a:rPr>
              <a:t>ț</a:t>
            </a:r>
            <a:r>
              <a:rPr lang="en-US" altLang="en-US" sz="1400" b="1" dirty="0">
                <a:solidFill>
                  <a:schemeClr val="accent1"/>
                </a:solidFill>
                <a:latin typeface="+mj-lt"/>
              </a:rPr>
              <a:t>iere Intuitiv</a:t>
            </a:r>
            <a:r>
              <a:rPr lang="en-US" altLang="en-US" sz="1400" b="1" dirty="0">
                <a:solidFill>
                  <a:schemeClr val="accent1"/>
                </a:solidFill>
                <a:latin typeface="+mj-lt"/>
              </a:rPr>
              <a:t>ă</a:t>
            </a:r>
            <a:r>
              <a:rPr lang="en-US" altLang="en-US" sz="1400" b="1" dirty="0">
                <a:solidFill>
                  <a:schemeClr val="accent1"/>
                </a:solidFill>
                <a:latin typeface="+mj-lt"/>
              </a:rPr>
              <a:t> a Mut</a:t>
            </a:r>
            <a:r>
              <a:rPr lang="en-US" altLang="en-US" sz="1400" b="1" dirty="0">
                <a:solidFill>
                  <a:schemeClr val="accent1"/>
                </a:solidFill>
                <a:latin typeface="+mj-lt"/>
              </a:rPr>
              <a:t>ă</a:t>
            </a:r>
            <a:r>
              <a:rPr lang="en-US" altLang="en-US" sz="1400" b="1" dirty="0">
                <a:solidFill>
                  <a:schemeClr val="accent1"/>
                </a:solidFill>
                <a:latin typeface="+mj-lt"/>
              </a:rPr>
              <a:t>rilor</a:t>
            </a:r>
            <a:endParaRPr lang="en-US" altLang="en-US" sz="14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3" name="文本框 32"/>
          <p:cNvSpPr txBox="1"/>
          <p:nvPr>
            <p:custDataLst>
              <p:tags r:id="rId9"/>
            </p:custDataLst>
          </p:nvPr>
        </p:nvSpPr>
        <p:spPr>
          <a:xfrm>
            <a:off x="4968973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Ofer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ă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 feedback în timp real pentru mut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ă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ri 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ș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 capturi</a:t>
            </a:r>
            <a:endParaRPr lang="en-US" alt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10"/>
            </p:custDataLst>
          </p:nvPr>
        </p:nvSpPr>
        <p:spPr>
          <a:xfrm>
            <a:off x="4968973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80000"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400" b="1" dirty="0">
                <a:solidFill>
                  <a:schemeClr val="accent2"/>
                </a:solidFill>
                <a:latin typeface="+mj-lt"/>
              </a:rPr>
              <a:t>Interac</a:t>
            </a:r>
            <a:r>
              <a:rPr lang="en-US" altLang="en-US" sz="1400" b="1" dirty="0">
                <a:solidFill>
                  <a:schemeClr val="accent2"/>
                </a:solidFill>
                <a:latin typeface="+mj-lt"/>
              </a:rPr>
              <a:t>ț</a:t>
            </a:r>
            <a:r>
              <a:rPr lang="en-US" altLang="en-US" sz="1400" b="1" dirty="0">
                <a:solidFill>
                  <a:schemeClr val="accent2"/>
                </a:solidFill>
                <a:latin typeface="+mj-lt"/>
              </a:rPr>
              <a:t>iune Fluid</a:t>
            </a:r>
            <a:r>
              <a:rPr lang="en-US" altLang="en-US" sz="1400" b="1" dirty="0">
                <a:solidFill>
                  <a:schemeClr val="accent2"/>
                </a:solidFill>
                <a:latin typeface="+mj-lt"/>
              </a:rPr>
              <a:t>ă</a:t>
            </a:r>
            <a:r>
              <a:rPr lang="en-US" altLang="en-US" sz="14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altLang="en-US" sz="1400" b="1" dirty="0">
                <a:solidFill>
                  <a:schemeClr val="accent2"/>
                </a:solidFill>
                <a:latin typeface="+mj-lt"/>
              </a:rPr>
              <a:t>ș</a:t>
            </a:r>
            <a:r>
              <a:rPr lang="en-US" altLang="en-US" sz="1400" b="1" dirty="0">
                <a:solidFill>
                  <a:schemeClr val="accent2"/>
                </a:solidFill>
                <a:latin typeface="+mj-lt"/>
              </a:rPr>
              <a:t>i Continu</a:t>
            </a:r>
            <a:r>
              <a:rPr lang="en-US" altLang="en-US" sz="1400" b="1" dirty="0">
                <a:solidFill>
                  <a:schemeClr val="accent2"/>
                </a:solidFill>
                <a:latin typeface="+mj-lt"/>
              </a:rPr>
              <a:t>ă</a:t>
            </a:r>
            <a:endParaRPr lang="en-US" altLang="en-US" sz="14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7" name="椭圆 36"/>
          <p:cNvSpPr/>
          <p:nvPr>
            <p:custDataLst>
              <p:tags r:id="rId11"/>
            </p:custDataLst>
          </p:nvPr>
        </p:nvSpPr>
        <p:spPr>
          <a:xfrm>
            <a:off x="5675085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2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41" name="椭圆 40"/>
          <p:cNvSpPr/>
          <p:nvPr>
            <p:custDataLst>
              <p:tags r:id="rId12"/>
            </p:custDataLst>
          </p:nvPr>
        </p:nvSpPr>
        <p:spPr>
          <a:xfrm>
            <a:off x="2128653" y="382434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13"/>
            </p:custDataLst>
          </p:nvPr>
        </p:nvSpPr>
        <p:spPr>
          <a:xfrm>
            <a:off x="8515405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Respectarea Integral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ă</a:t>
            </a:r>
            <a:r>
              <a:rPr lang="en-US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 a Regulamentului Standard</a:t>
            </a:r>
            <a:endParaRPr lang="en-US" alt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4"/>
            </p:custDataLst>
          </p:nvPr>
        </p:nvSpPr>
        <p:spPr>
          <a:xfrm>
            <a:off x="8515405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50000"/>
          </a:bodyPr>
          <a:lstStyle/>
          <a:p>
            <a:pPr algn="ctr">
              <a:lnSpc>
                <a:spcPct val="150000"/>
              </a:lnSpc>
            </a:pPr>
            <a:r>
              <a:rPr lang="en-US" altLang="en-US" b="1" dirty="0">
                <a:solidFill>
                  <a:schemeClr val="accent3"/>
                </a:solidFill>
                <a:latin typeface="+mj-lt"/>
              </a:rPr>
              <a:t>Validare Cuprinz</a:t>
            </a:r>
            <a:r>
              <a:rPr lang="en-US" altLang="en-US" b="1" dirty="0">
                <a:solidFill>
                  <a:schemeClr val="accent3"/>
                </a:solidFill>
                <a:latin typeface="+mj-lt"/>
              </a:rPr>
              <a:t>ă</a:t>
            </a:r>
            <a:r>
              <a:rPr lang="en-US" altLang="en-US" b="1" dirty="0">
                <a:solidFill>
                  <a:schemeClr val="accent3"/>
                </a:solidFill>
                <a:latin typeface="+mj-lt"/>
              </a:rPr>
              <a:t>toare a Regulilor</a:t>
            </a:r>
            <a:endParaRPr lang="en-US" altLang="en-US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3" name="椭圆 12"/>
          <p:cNvSpPr/>
          <p:nvPr>
            <p:custDataLst>
              <p:tags r:id="rId15"/>
            </p:custDataLst>
          </p:nvPr>
        </p:nvSpPr>
        <p:spPr>
          <a:xfrm>
            <a:off x="9221516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3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3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2" name="标题 3"/>
          <p:cNvSpPr>
            <a:spLocks noGrp="1"/>
          </p:cNvSpPr>
          <p:nvPr>
            <p:custDataLst>
              <p:tags r:id="rId16"/>
            </p:custDataLst>
          </p:nvPr>
        </p:nvSpPr>
        <p:spPr>
          <a:xfrm>
            <a:off x="696913" y="159487"/>
            <a:ext cx="10799761" cy="1080000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normAutofit lnSpcReduction="10000"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r>
              <a:rPr lang="en-US" altLang="en-US" sz="3600" spc="0" dirty="0">
                <a:solidFill>
                  <a:schemeClr val="tx1"/>
                </a:solidFill>
                <a:latin typeface="+mj-lt"/>
              </a:rPr>
              <a:t>Sistem de Feedback Vizual pentru Eviden</a:t>
            </a:r>
            <a:r>
              <a:rPr lang="en-US" altLang="en-US" sz="3600" spc="0" dirty="0">
                <a:solidFill>
                  <a:schemeClr val="tx1"/>
                </a:solidFill>
                <a:latin typeface="+mj-lt"/>
              </a:rPr>
              <a:t>ț</a:t>
            </a:r>
            <a:r>
              <a:rPr lang="en-US" altLang="en-US" sz="3600" spc="0" dirty="0">
                <a:solidFill>
                  <a:schemeClr val="tx1"/>
                </a:solidFill>
                <a:latin typeface="+mj-lt"/>
              </a:rPr>
              <a:t>ierea Destina</a:t>
            </a:r>
            <a:r>
              <a:rPr lang="en-US" altLang="en-US" sz="3600" spc="0" dirty="0">
                <a:solidFill>
                  <a:schemeClr val="tx1"/>
                </a:solidFill>
                <a:latin typeface="+mj-lt"/>
              </a:rPr>
              <a:t>ț</a:t>
            </a:r>
            <a:r>
              <a:rPr lang="en-US" altLang="en-US" sz="3600" spc="0" dirty="0">
                <a:solidFill>
                  <a:schemeClr val="tx1"/>
                </a:solidFill>
                <a:latin typeface="+mj-lt"/>
              </a:rPr>
              <a:t>iilor Legale</a:t>
            </a:r>
            <a:endParaRPr lang="en-US" altLang="en-US" sz="3600" spc="0" dirty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>
            <p:custDataLst>
              <p:tags r:id="rId1"/>
            </p:custDataLst>
          </p:nvPr>
        </p:nvSpPr>
        <p:spPr>
          <a:xfrm rot="21342100">
            <a:off x="7469116" y="1289275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3025" y="339208"/>
                </a:moveTo>
                <a:lnTo>
                  <a:pt x="273025" y="3588875"/>
                </a:lnTo>
                <a:lnTo>
                  <a:pt x="3353850" y="3588875"/>
                </a:lnTo>
                <a:lnTo>
                  <a:pt x="3353850" y="339208"/>
                </a:lnTo>
                <a:lnTo>
                  <a:pt x="273025" y="33920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任意多边形: 形状 6"/>
          <p:cNvSpPr/>
          <p:nvPr>
            <p:custDataLst>
              <p:tags r:id="rId2"/>
            </p:custDataLst>
          </p:nvPr>
        </p:nvSpPr>
        <p:spPr>
          <a:xfrm rot="157750">
            <a:off x="7469117" y="1359003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  <a:gd name="connsiteX0-1" fmla="*/ 51465 w 3626875"/>
              <a:gd name="connsiteY0-2" fmla="*/ 0 h 4563048"/>
              <a:gd name="connsiteX1-3" fmla="*/ 3575410 w 3626875"/>
              <a:gd name="connsiteY1-4" fmla="*/ 0 h 4563048"/>
              <a:gd name="connsiteX2-5" fmla="*/ 3626875 w 3626875"/>
              <a:gd name="connsiteY2-6" fmla="*/ 51465 h 4563048"/>
              <a:gd name="connsiteX3-7" fmla="*/ 3626875 w 3626875"/>
              <a:gd name="connsiteY3-8" fmla="*/ 4511583 h 4563048"/>
              <a:gd name="connsiteX4-9" fmla="*/ 3575410 w 3626875"/>
              <a:gd name="connsiteY4-10" fmla="*/ 4563048 h 4563048"/>
              <a:gd name="connsiteX5-11" fmla="*/ 51465 w 3626875"/>
              <a:gd name="connsiteY5-12" fmla="*/ 4563048 h 4563048"/>
              <a:gd name="connsiteX6-13" fmla="*/ 0 w 3626875"/>
              <a:gd name="connsiteY6-14" fmla="*/ 4511583 h 4563048"/>
              <a:gd name="connsiteX7-15" fmla="*/ 0 w 3626875"/>
              <a:gd name="connsiteY7-16" fmla="*/ 51465 h 4563048"/>
              <a:gd name="connsiteX8-17" fmla="*/ 51465 w 3626875"/>
              <a:gd name="connsiteY8-18" fmla="*/ 0 h 4563048"/>
              <a:gd name="connsiteX9-19" fmla="*/ 273025 w 3626875"/>
              <a:gd name="connsiteY9-20" fmla="*/ 339208 h 4563048"/>
              <a:gd name="connsiteX10-21" fmla="*/ 273240 w 3626875"/>
              <a:gd name="connsiteY10-22" fmla="*/ 4053589 h 4563048"/>
              <a:gd name="connsiteX11-23" fmla="*/ 3353850 w 3626875"/>
              <a:gd name="connsiteY11-24" fmla="*/ 3588875 h 4563048"/>
              <a:gd name="connsiteX12-25" fmla="*/ 3353850 w 3626875"/>
              <a:gd name="connsiteY12-26" fmla="*/ 339208 h 4563048"/>
              <a:gd name="connsiteX13-27" fmla="*/ 273025 w 3626875"/>
              <a:gd name="connsiteY13-28" fmla="*/ 339208 h 4563048"/>
              <a:gd name="connsiteX0-29" fmla="*/ 51465 w 3626875"/>
              <a:gd name="connsiteY0-30" fmla="*/ 0 h 4563048"/>
              <a:gd name="connsiteX1-31" fmla="*/ 3575410 w 3626875"/>
              <a:gd name="connsiteY1-32" fmla="*/ 0 h 4563048"/>
              <a:gd name="connsiteX2-33" fmla="*/ 3626875 w 3626875"/>
              <a:gd name="connsiteY2-34" fmla="*/ 51465 h 4563048"/>
              <a:gd name="connsiteX3-35" fmla="*/ 3626875 w 3626875"/>
              <a:gd name="connsiteY3-36" fmla="*/ 4511583 h 4563048"/>
              <a:gd name="connsiteX4-37" fmla="*/ 3575410 w 3626875"/>
              <a:gd name="connsiteY4-38" fmla="*/ 4563048 h 4563048"/>
              <a:gd name="connsiteX5-39" fmla="*/ 51465 w 3626875"/>
              <a:gd name="connsiteY5-40" fmla="*/ 4563048 h 4563048"/>
              <a:gd name="connsiteX6-41" fmla="*/ 0 w 3626875"/>
              <a:gd name="connsiteY6-42" fmla="*/ 4511583 h 4563048"/>
              <a:gd name="connsiteX7-43" fmla="*/ 0 w 3626875"/>
              <a:gd name="connsiteY7-44" fmla="*/ 51465 h 4563048"/>
              <a:gd name="connsiteX8-45" fmla="*/ 51465 w 3626875"/>
              <a:gd name="connsiteY8-46" fmla="*/ 0 h 4563048"/>
              <a:gd name="connsiteX9-47" fmla="*/ 273025 w 3626875"/>
              <a:gd name="connsiteY9-48" fmla="*/ 339208 h 4563048"/>
              <a:gd name="connsiteX10-49" fmla="*/ 274782 w 3626875"/>
              <a:gd name="connsiteY10-50" fmla="*/ 3933816 h 4563048"/>
              <a:gd name="connsiteX11-51" fmla="*/ 3353850 w 3626875"/>
              <a:gd name="connsiteY11-52" fmla="*/ 3588875 h 4563048"/>
              <a:gd name="connsiteX12-53" fmla="*/ 3353850 w 3626875"/>
              <a:gd name="connsiteY12-54" fmla="*/ 339208 h 4563048"/>
              <a:gd name="connsiteX13-55" fmla="*/ 273025 w 3626875"/>
              <a:gd name="connsiteY13-56" fmla="*/ 339208 h 4563048"/>
              <a:gd name="connsiteX0-57" fmla="*/ 51465 w 3626875"/>
              <a:gd name="connsiteY0-58" fmla="*/ 0 h 4563048"/>
              <a:gd name="connsiteX1-59" fmla="*/ 3575410 w 3626875"/>
              <a:gd name="connsiteY1-60" fmla="*/ 0 h 4563048"/>
              <a:gd name="connsiteX2-61" fmla="*/ 3626875 w 3626875"/>
              <a:gd name="connsiteY2-62" fmla="*/ 51465 h 4563048"/>
              <a:gd name="connsiteX3-63" fmla="*/ 3626875 w 3626875"/>
              <a:gd name="connsiteY3-64" fmla="*/ 4511583 h 4563048"/>
              <a:gd name="connsiteX4-65" fmla="*/ 3575410 w 3626875"/>
              <a:gd name="connsiteY4-66" fmla="*/ 4563048 h 4563048"/>
              <a:gd name="connsiteX5-67" fmla="*/ 51465 w 3626875"/>
              <a:gd name="connsiteY5-68" fmla="*/ 4563048 h 4563048"/>
              <a:gd name="connsiteX6-69" fmla="*/ 0 w 3626875"/>
              <a:gd name="connsiteY6-70" fmla="*/ 4511583 h 4563048"/>
              <a:gd name="connsiteX7-71" fmla="*/ 0 w 3626875"/>
              <a:gd name="connsiteY7-72" fmla="*/ 51465 h 4563048"/>
              <a:gd name="connsiteX8-73" fmla="*/ 51465 w 3626875"/>
              <a:gd name="connsiteY8-74" fmla="*/ 0 h 4563048"/>
              <a:gd name="connsiteX9-75" fmla="*/ 273025 w 3626875"/>
              <a:gd name="connsiteY9-76" fmla="*/ 339208 h 4563048"/>
              <a:gd name="connsiteX10-77" fmla="*/ 274782 w 3626875"/>
              <a:gd name="connsiteY10-78" fmla="*/ 3933816 h 4563048"/>
              <a:gd name="connsiteX11-79" fmla="*/ 3356577 w 3626875"/>
              <a:gd name="connsiteY11-80" fmla="*/ 3954896 h 4563048"/>
              <a:gd name="connsiteX12-81" fmla="*/ 3353850 w 3626875"/>
              <a:gd name="connsiteY12-82" fmla="*/ 339208 h 4563048"/>
              <a:gd name="connsiteX13-83" fmla="*/ 273025 w 3626875"/>
              <a:gd name="connsiteY13-84" fmla="*/ 339208 h 4563048"/>
              <a:gd name="connsiteX0-85" fmla="*/ 51465 w 3626875"/>
              <a:gd name="connsiteY0-86" fmla="*/ 0 h 4563048"/>
              <a:gd name="connsiteX1-87" fmla="*/ 3575410 w 3626875"/>
              <a:gd name="connsiteY1-88" fmla="*/ 0 h 4563048"/>
              <a:gd name="connsiteX2-89" fmla="*/ 3626875 w 3626875"/>
              <a:gd name="connsiteY2-90" fmla="*/ 51465 h 4563048"/>
              <a:gd name="connsiteX3-91" fmla="*/ 3626875 w 3626875"/>
              <a:gd name="connsiteY3-92" fmla="*/ 4511583 h 4563048"/>
              <a:gd name="connsiteX4-93" fmla="*/ 3575410 w 3626875"/>
              <a:gd name="connsiteY4-94" fmla="*/ 4563048 h 4563048"/>
              <a:gd name="connsiteX5-95" fmla="*/ 51465 w 3626875"/>
              <a:gd name="connsiteY5-96" fmla="*/ 4563048 h 4563048"/>
              <a:gd name="connsiteX6-97" fmla="*/ 0 w 3626875"/>
              <a:gd name="connsiteY6-98" fmla="*/ 4511583 h 4563048"/>
              <a:gd name="connsiteX7-99" fmla="*/ 0 w 3626875"/>
              <a:gd name="connsiteY7-100" fmla="*/ 51465 h 4563048"/>
              <a:gd name="connsiteX8-101" fmla="*/ 51465 w 3626875"/>
              <a:gd name="connsiteY8-102" fmla="*/ 0 h 4563048"/>
              <a:gd name="connsiteX9-103" fmla="*/ 275535 w 3626875"/>
              <a:gd name="connsiteY9-104" fmla="*/ 240515 h 4563048"/>
              <a:gd name="connsiteX10-105" fmla="*/ 274782 w 3626875"/>
              <a:gd name="connsiteY10-106" fmla="*/ 3933816 h 4563048"/>
              <a:gd name="connsiteX11-107" fmla="*/ 3356577 w 3626875"/>
              <a:gd name="connsiteY11-108" fmla="*/ 3954896 h 4563048"/>
              <a:gd name="connsiteX12-109" fmla="*/ 3353850 w 3626875"/>
              <a:gd name="connsiteY12-110" fmla="*/ 339208 h 4563048"/>
              <a:gd name="connsiteX13-111" fmla="*/ 275535 w 3626875"/>
              <a:gd name="connsiteY13-112" fmla="*/ 240515 h 4563048"/>
              <a:gd name="connsiteX0-113" fmla="*/ 51465 w 3626875"/>
              <a:gd name="connsiteY0-114" fmla="*/ 0 h 4563048"/>
              <a:gd name="connsiteX1-115" fmla="*/ 3575410 w 3626875"/>
              <a:gd name="connsiteY1-116" fmla="*/ 0 h 4563048"/>
              <a:gd name="connsiteX2-117" fmla="*/ 3626875 w 3626875"/>
              <a:gd name="connsiteY2-118" fmla="*/ 51465 h 4563048"/>
              <a:gd name="connsiteX3-119" fmla="*/ 3626875 w 3626875"/>
              <a:gd name="connsiteY3-120" fmla="*/ 4511583 h 4563048"/>
              <a:gd name="connsiteX4-121" fmla="*/ 3575410 w 3626875"/>
              <a:gd name="connsiteY4-122" fmla="*/ 4563048 h 4563048"/>
              <a:gd name="connsiteX5-123" fmla="*/ 51465 w 3626875"/>
              <a:gd name="connsiteY5-124" fmla="*/ 4563048 h 4563048"/>
              <a:gd name="connsiteX6-125" fmla="*/ 0 w 3626875"/>
              <a:gd name="connsiteY6-126" fmla="*/ 4511583 h 4563048"/>
              <a:gd name="connsiteX7-127" fmla="*/ 0 w 3626875"/>
              <a:gd name="connsiteY7-128" fmla="*/ 51465 h 4563048"/>
              <a:gd name="connsiteX8-129" fmla="*/ 51465 w 3626875"/>
              <a:gd name="connsiteY8-130" fmla="*/ 0 h 4563048"/>
              <a:gd name="connsiteX9-131" fmla="*/ 275535 w 3626875"/>
              <a:gd name="connsiteY9-132" fmla="*/ 240515 h 4563048"/>
              <a:gd name="connsiteX10-133" fmla="*/ 274782 w 3626875"/>
              <a:gd name="connsiteY10-134" fmla="*/ 3933816 h 4563048"/>
              <a:gd name="connsiteX11-135" fmla="*/ 3356577 w 3626875"/>
              <a:gd name="connsiteY11-136" fmla="*/ 3954896 h 4563048"/>
              <a:gd name="connsiteX12-137" fmla="*/ 3349333 w 3626875"/>
              <a:gd name="connsiteY12-138" fmla="*/ 240838 h 4563048"/>
              <a:gd name="connsiteX13-139" fmla="*/ 275535 w 3626875"/>
              <a:gd name="connsiteY13-140" fmla="*/ 240515 h 4563048"/>
              <a:gd name="connsiteX0-141" fmla="*/ 51465 w 3626875"/>
              <a:gd name="connsiteY0-142" fmla="*/ 0 h 4563048"/>
              <a:gd name="connsiteX1-143" fmla="*/ 3575410 w 3626875"/>
              <a:gd name="connsiteY1-144" fmla="*/ 0 h 4563048"/>
              <a:gd name="connsiteX2-145" fmla="*/ 3626875 w 3626875"/>
              <a:gd name="connsiteY2-146" fmla="*/ 51465 h 4563048"/>
              <a:gd name="connsiteX3-147" fmla="*/ 3626875 w 3626875"/>
              <a:gd name="connsiteY3-148" fmla="*/ 4511583 h 4563048"/>
              <a:gd name="connsiteX4-149" fmla="*/ 3575410 w 3626875"/>
              <a:gd name="connsiteY4-150" fmla="*/ 4563048 h 4563048"/>
              <a:gd name="connsiteX5-151" fmla="*/ 51465 w 3626875"/>
              <a:gd name="connsiteY5-152" fmla="*/ 4563048 h 4563048"/>
              <a:gd name="connsiteX6-153" fmla="*/ 0 w 3626875"/>
              <a:gd name="connsiteY6-154" fmla="*/ 4511583 h 4563048"/>
              <a:gd name="connsiteX7-155" fmla="*/ 0 w 3626875"/>
              <a:gd name="connsiteY7-156" fmla="*/ 51465 h 4563048"/>
              <a:gd name="connsiteX8-157" fmla="*/ 51465 w 3626875"/>
              <a:gd name="connsiteY8-158" fmla="*/ 0 h 4563048"/>
              <a:gd name="connsiteX9-159" fmla="*/ 275535 w 3626875"/>
              <a:gd name="connsiteY9-160" fmla="*/ 240515 h 4563048"/>
              <a:gd name="connsiteX10-161" fmla="*/ 274782 w 3626875"/>
              <a:gd name="connsiteY10-162" fmla="*/ 3933816 h 4563048"/>
              <a:gd name="connsiteX11-163" fmla="*/ 3356577 w 3626875"/>
              <a:gd name="connsiteY11-164" fmla="*/ 3954896 h 4563048"/>
              <a:gd name="connsiteX12-165" fmla="*/ 3351269 w 3626875"/>
              <a:gd name="connsiteY12-166" fmla="*/ 282996 h 4563048"/>
              <a:gd name="connsiteX13-167" fmla="*/ 275535 w 3626875"/>
              <a:gd name="connsiteY13-168" fmla="*/ 240515 h 4563048"/>
              <a:gd name="connsiteX0-169" fmla="*/ 51465 w 3626875"/>
              <a:gd name="connsiteY0-170" fmla="*/ 0 h 4563048"/>
              <a:gd name="connsiteX1-171" fmla="*/ 3575410 w 3626875"/>
              <a:gd name="connsiteY1-172" fmla="*/ 0 h 4563048"/>
              <a:gd name="connsiteX2-173" fmla="*/ 3626875 w 3626875"/>
              <a:gd name="connsiteY2-174" fmla="*/ 51465 h 4563048"/>
              <a:gd name="connsiteX3-175" fmla="*/ 3626875 w 3626875"/>
              <a:gd name="connsiteY3-176" fmla="*/ 4511583 h 4563048"/>
              <a:gd name="connsiteX4-177" fmla="*/ 3575410 w 3626875"/>
              <a:gd name="connsiteY4-178" fmla="*/ 4563048 h 4563048"/>
              <a:gd name="connsiteX5-179" fmla="*/ 51465 w 3626875"/>
              <a:gd name="connsiteY5-180" fmla="*/ 4563048 h 4563048"/>
              <a:gd name="connsiteX6-181" fmla="*/ 0 w 3626875"/>
              <a:gd name="connsiteY6-182" fmla="*/ 4511583 h 4563048"/>
              <a:gd name="connsiteX7-183" fmla="*/ 0 w 3626875"/>
              <a:gd name="connsiteY7-184" fmla="*/ 51465 h 4563048"/>
              <a:gd name="connsiteX8-185" fmla="*/ 51465 w 3626875"/>
              <a:gd name="connsiteY8-186" fmla="*/ 0 h 4563048"/>
              <a:gd name="connsiteX9-187" fmla="*/ 275535 w 3626875"/>
              <a:gd name="connsiteY9-188" fmla="*/ 240515 h 4563048"/>
              <a:gd name="connsiteX10-189" fmla="*/ 279550 w 3626875"/>
              <a:gd name="connsiteY10-190" fmla="*/ 3884310 h 4563048"/>
              <a:gd name="connsiteX11-191" fmla="*/ 3356577 w 3626875"/>
              <a:gd name="connsiteY11-192" fmla="*/ 3954896 h 4563048"/>
              <a:gd name="connsiteX12-193" fmla="*/ 3351269 w 3626875"/>
              <a:gd name="connsiteY12-194" fmla="*/ 282996 h 4563048"/>
              <a:gd name="connsiteX13-195" fmla="*/ 275535 w 3626875"/>
              <a:gd name="connsiteY13-196" fmla="*/ 240515 h 4563048"/>
              <a:gd name="connsiteX0-197" fmla="*/ 51465 w 3626875"/>
              <a:gd name="connsiteY0-198" fmla="*/ 0 h 4563048"/>
              <a:gd name="connsiteX1-199" fmla="*/ 3575410 w 3626875"/>
              <a:gd name="connsiteY1-200" fmla="*/ 0 h 4563048"/>
              <a:gd name="connsiteX2-201" fmla="*/ 3626875 w 3626875"/>
              <a:gd name="connsiteY2-202" fmla="*/ 51465 h 4563048"/>
              <a:gd name="connsiteX3-203" fmla="*/ 3626875 w 3626875"/>
              <a:gd name="connsiteY3-204" fmla="*/ 4511583 h 4563048"/>
              <a:gd name="connsiteX4-205" fmla="*/ 3575410 w 3626875"/>
              <a:gd name="connsiteY4-206" fmla="*/ 4563048 h 4563048"/>
              <a:gd name="connsiteX5-207" fmla="*/ 51465 w 3626875"/>
              <a:gd name="connsiteY5-208" fmla="*/ 4563048 h 4563048"/>
              <a:gd name="connsiteX6-209" fmla="*/ 0 w 3626875"/>
              <a:gd name="connsiteY6-210" fmla="*/ 4511583 h 4563048"/>
              <a:gd name="connsiteX7-211" fmla="*/ 0 w 3626875"/>
              <a:gd name="connsiteY7-212" fmla="*/ 51465 h 4563048"/>
              <a:gd name="connsiteX8-213" fmla="*/ 51465 w 3626875"/>
              <a:gd name="connsiteY8-214" fmla="*/ 0 h 4563048"/>
              <a:gd name="connsiteX9-215" fmla="*/ 275535 w 3626875"/>
              <a:gd name="connsiteY9-216" fmla="*/ 240515 h 4563048"/>
              <a:gd name="connsiteX10-217" fmla="*/ 279550 w 3626875"/>
              <a:gd name="connsiteY10-218" fmla="*/ 3884310 h 4563048"/>
              <a:gd name="connsiteX11-219" fmla="*/ 3353996 w 3626875"/>
              <a:gd name="connsiteY11-220" fmla="*/ 3898684 h 4563048"/>
              <a:gd name="connsiteX12-221" fmla="*/ 3351269 w 3626875"/>
              <a:gd name="connsiteY12-222" fmla="*/ 282996 h 4563048"/>
              <a:gd name="connsiteX13-223" fmla="*/ 275535 w 3626875"/>
              <a:gd name="connsiteY13-224" fmla="*/ 240515 h 4563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5535" y="240515"/>
                </a:moveTo>
                <a:cubicBezTo>
                  <a:pt x="275607" y="1478642"/>
                  <a:pt x="279478" y="2646183"/>
                  <a:pt x="279550" y="3884310"/>
                </a:cubicBezTo>
                <a:lnTo>
                  <a:pt x="3353996" y="3898684"/>
                </a:lnTo>
                <a:cubicBezTo>
                  <a:pt x="3351581" y="2660665"/>
                  <a:pt x="3353684" y="1521015"/>
                  <a:pt x="3351269" y="282996"/>
                </a:cubicBezTo>
                <a:lnTo>
                  <a:pt x="275535" y="240515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1200331" y="3317064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8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Asigur</a:t>
            </a:r>
            <a:r>
              <a:rPr lang="en-US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ă</a:t>
            </a:r>
            <a:r>
              <a:rPr lang="en-US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respectarea regulilor jocului pentru a preveni ac</a:t>
            </a:r>
            <a:r>
              <a:rPr lang="en-US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ț</a:t>
            </a:r>
            <a:r>
              <a:rPr lang="en-US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iunile invalide.</a:t>
            </a:r>
            <a:endParaRPr lang="en-US" alt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1200331" y="2788920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Validarea Regulilor de Mutare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200331" y="4348535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Detectarea și gestionarea încercărilor de mutări ilegale.</a:t>
            </a:r>
            <a:endParaRPr lang="en-US" sz="13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1200331" y="3820391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2"/>
                </a:solidFill>
                <a:latin typeface="+mj-lt"/>
              </a:rPr>
              <a:t>Implementarea Gestionării Erorilor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3" name="矩形 12"/>
          <p:cNvSpPr/>
          <p:nvPr>
            <p:custDataLst>
              <p:tags r:id="rId7"/>
            </p:custDataLst>
          </p:nvPr>
        </p:nvSpPr>
        <p:spPr>
          <a:xfrm>
            <a:off x="1200331" y="5380642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Sugestie de opțiuni de mutare valide pentru a ghida jucătorii.</a:t>
            </a:r>
            <a:endParaRPr lang="en-US" sz="13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4" name="矩形 13"/>
          <p:cNvSpPr/>
          <p:nvPr>
            <p:custDataLst>
              <p:tags r:id="rId8"/>
            </p:custDataLst>
          </p:nvPr>
        </p:nvSpPr>
        <p:spPr>
          <a:xfrm>
            <a:off x="1200331" y="4851862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3"/>
                </a:solidFill>
                <a:latin typeface="+mj-lt"/>
              </a:rPr>
              <a:t>Oferirea de Ghidaj pentru Mutări</a:t>
            </a:r>
            <a:endParaRPr lang="en-US" sz="2000" b="1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8" name="标题 5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1103312" y="1165300"/>
            <a:ext cx="5325479" cy="122357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pPr algn="l"/>
            <a:r>
              <a:rPr lang="en-US" spc="0" dirty="0">
                <a:solidFill>
                  <a:schemeClr val="tx1"/>
                </a:solidFill>
                <a:latin typeface="+mj-lt"/>
              </a:rPr>
              <a:t>Prevenirea Mutărilor Invalide</a:t>
            </a:r>
            <a:endParaRPr lang="en-US" spc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图片 16" descr="C:/Users/gheor/OneDrive/Desktop/Facultate/mip/Proiect_MIP/Documentatie/Screenshot 2026-01-29 202543.pngScreenshot 2026-01-29 202543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rcRect l="10920" r="10920"/>
          <a:stretch>
            <a:fillRect/>
          </a:stretch>
        </p:blipFill>
        <p:spPr>
          <a:xfrm rot="157750">
            <a:off x="7545194" y="1431901"/>
            <a:ext cx="3474720" cy="4417255"/>
          </a:xfrm>
          <a:custGeom>
            <a:avLst/>
            <a:gdLst>
              <a:gd name="connsiteX0" fmla="*/ 0 w 3474720"/>
              <a:gd name="connsiteY0" fmla="*/ 0 h 4417255"/>
              <a:gd name="connsiteX1" fmla="*/ 3474720 w 3474720"/>
              <a:gd name="connsiteY1" fmla="*/ 0 h 4417255"/>
              <a:gd name="connsiteX2" fmla="*/ 3474720 w 3474720"/>
              <a:gd name="connsiteY2" fmla="*/ 4417255 h 4417255"/>
              <a:gd name="connsiteX3" fmla="*/ 0 w 3474720"/>
              <a:gd name="connsiteY3" fmla="*/ 4417255 h 4417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4720" h="4417255">
                <a:moveTo>
                  <a:pt x="0" y="0"/>
                </a:moveTo>
                <a:lnTo>
                  <a:pt x="3474720" y="0"/>
                </a:lnTo>
                <a:lnTo>
                  <a:pt x="3474720" y="4417255"/>
                </a:lnTo>
                <a:lnTo>
                  <a:pt x="0" y="4417255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900170" y="2228215"/>
            <a:ext cx="7291070" cy="3861435"/>
          </a:xfrm>
        </p:spPr>
        <p:txBody>
          <a:bodyPr/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000">
                <a:ea typeface="+mj-ea"/>
              </a:rPr>
              <a:t>Mecanisme Avansate</a:t>
            </a:r>
            <a:endParaRPr lang="en-US" sz="4000">
              <a:ea typeface="+mj-ea"/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>
            <a:normAutofit fontScale="90000" lnSpcReduction="10000"/>
          </a:bodyPr>
          <a:lstStyle/>
          <a:p>
            <a:r>
              <a:rPr lang="en-US"/>
              <a:t>05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5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  <a:alpha val="10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Mutarea strategică a pieselor de pe bară pentru a recupera controlul tablei.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Relocare Eficientă a Pieselor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8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2">
                    <a:lumMod val="0"/>
                    <a:lumOff val="100000"/>
                    <a:alpha val="0"/>
                  </a:schemeClr>
                </a:gs>
                <a:gs pos="69000">
                  <a:schemeClr val="accent2">
                    <a:lumMod val="40000"/>
                    <a:lumOff val="60000"/>
                    <a:alpha val="10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Algoritmi inteligenți pentru a elimina rapid piesele de pe bară.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2"/>
                </a:solidFill>
                <a:latin typeface="+mj-lt"/>
                <a:sym typeface="+mn-ea"/>
              </a:rPr>
              <a:t>Curățarea Automată a Barei</a:t>
            </a:r>
            <a:endParaRPr lang="en-US" sz="2000" b="1" kern="0" dirty="0">
              <a:solidFill>
                <a:schemeClr val="accent2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1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3">
                    <a:lumMod val="0"/>
                    <a:lumOff val="100000"/>
                    <a:alpha val="0"/>
                  </a:schemeClr>
                </a:gs>
                <a:gs pos="69000">
                  <a:schemeClr val="accent3">
                    <a:lumMod val="40000"/>
                    <a:lumOff val="60000"/>
                    <a:alpha val="10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Minimizarea penalităților cauzate de piesele de pe bară.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3"/>
                </a:solidFill>
                <a:latin typeface="+mj-lt"/>
                <a:sym typeface="+mn-ea"/>
              </a:rPr>
              <a:t>Atenuarea Penalităților</a:t>
            </a:r>
            <a:endParaRPr lang="en-US" sz="2000" b="1" kern="0" dirty="0">
              <a:solidFill>
                <a:schemeClr val="accent3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4"/>
            </p:custDataLst>
          </p:nvPr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2" name="标题 6"/>
          <p:cNvSpPr>
            <a:spLocks noGrp="1"/>
          </p:cNvSpPr>
          <p:nvPr>
            <p:custDataLst>
              <p:tags r:id="rId1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r>
              <a:rPr lang="en-US" spc="0">
                <a:solidFill>
                  <a:schemeClr val="tx1"/>
                </a:solidFill>
                <a:latin typeface="+mj-lt"/>
              </a:rPr>
              <a:t>Gestionarea Pieselor Lovite pe Bară (Hit/Bar)</a:t>
            </a:r>
            <a:endParaRPr lang="en-US" spc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建筑的摆设布局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3" t="10777" r="1005" b="27417"/>
          <a:stretch>
            <a:fillRect/>
          </a:stretch>
        </p:blipFill>
        <p:spPr>
          <a:xfrm>
            <a:off x="5447762" y="1235247"/>
            <a:ext cx="6047199" cy="2923200"/>
          </a:xfrm>
          <a:custGeom>
            <a:avLst/>
            <a:gdLst>
              <a:gd name="connsiteX0" fmla="*/ 0 w 6884130"/>
              <a:gd name="connsiteY0" fmla="*/ 0 h 2935140"/>
              <a:gd name="connsiteX1" fmla="*/ 6884130 w 6884130"/>
              <a:gd name="connsiteY1" fmla="*/ 0 h 2935140"/>
              <a:gd name="connsiteX2" fmla="*/ 6884130 w 6884130"/>
              <a:gd name="connsiteY2" fmla="*/ 2935140 h 2935140"/>
              <a:gd name="connsiteX3" fmla="*/ 0 w 6884130"/>
              <a:gd name="connsiteY3" fmla="*/ 2935140 h 293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84130" h="2935140">
                <a:moveTo>
                  <a:pt x="0" y="0"/>
                </a:moveTo>
                <a:lnTo>
                  <a:pt x="6884130" y="0"/>
                </a:lnTo>
                <a:lnTo>
                  <a:pt x="6884130" y="2935140"/>
                </a:lnTo>
                <a:lnTo>
                  <a:pt x="0" y="2935140"/>
                </a:lnTo>
                <a:close/>
              </a:path>
            </a:pathLst>
          </a:custGeom>
          <a:ln w="6350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695325" y="1228897"/>
            <a:ext cx="4752438" cy="29351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709661" y="509147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Monitorizează locația și starea tuturor pieselor pentru a optimiza strategia de bear-off.</a:t>
            </a:r>
            <a:endParaRPr lang="en-US" sz="11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709661" y="442675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Urmărire Eficientă a Pieselor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4671946" y="509147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Ajustează logica de bear-off pe baza stării curente a tablei și a pozițiilor pieselor.</a:t>
            </a:r>
            <a:endParaRPr lang="en-US" sz="11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4671946" y="442675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2"/>
                </a:solidFill>
                <a:latin typeface="+mj-lt"/>
              </a:rPr>
              <a:t>Luarea Deciziilor Adaptivă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8634866" y="509147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8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Utilizează algoritmi avansați pentru a determina secvența optimă de bear-off.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8634866" y="442675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3"/>
                </a:solidFill>
                <a:latin typeface="+mj-lt"/>
              </a:rPr>
              <a:t>Algoritmi Specializați</a:t>
            </a:r>
            <a:endParaRPr lang="en-US" sz="2000" b="1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0" name="标题 5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1067686" y="1628148"/>
            <a:ext cx="4148125" cy="2094765"/>
          </a:xfrm>
          <a:prstGeom prst="rect">
            <a:avLst/>
          </a:prstGeom>
        </p:spPr>
        <p:txBody>
          <a:bodyPr vert="horz" wrap="square" lIns="0" tIns="0" rIns="0" bIns="0" rtlCol="0" anchor="b">
            <a:normAutofit fontScale="90000" lnSpcReduction="10000"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pc="0" dirty="0">
                <a:solidFill>
                  <a:schemeClr val="bg1"/>
                </a:solidFill>
                <a:latin typeface="+mj-lt"/>
              </a:rPr>
              <a:t>Logica Bear-off Condiționată de Prezența Tuturor Pieselor în Casă</a:t>
            </a:r>
            <a:endParaRPr lang="en-US" spc="0" dirty="0">
              <a:solidFill>
                <a:schemeClr val="bg1"/>
              </a:solidFill>
              <a:latin typeface="+mj-lt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900170" y="2228215"/>
            <a:ext cx="7291070" cy="3861435"/>
          </a:xfrm>
        </p:spPr>
        <p:txBody>
          <a:bodyPr/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000">
                <a:ea typeface="+mj-ea"/>
              </a:rPr>
              <a:t>Interfața Grafică</a:t>
            </a:r>
            <a:endParaRPr lang="en-US" sz="4000">
              <a:ea typeface="+mj-ea"/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>
            <a:normAutofit fontScale="90000" lnSpcReduction="10000"/>
          </a:bodyPr>
          <a:lstStyle/>
          <a:p>
            <a:r>
              <a:rPr lang="en-US"/>
              <a:t>06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5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  <a:alpha val="10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Utilizează Graphics2D pentru a randa o textură detaliată de lemn pentru tablă.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Tablă de Lemn Realistică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8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2">
                    <a:lumMod val="0"/>
                    <a:lumOff val="100000"/>
                    <a:alpha val="0"/>
                  </a:schemeClr>
                </a:gs>
                <a:gs pos="69000">
                  <a:schemeClr val="accent2">
                    <a:lumMod val="40000"/>
                    <a:lumOff val="60000"/>
                    <a:alpha val="10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Piesele par să aibă un efect de adâncime 3D pentru o vizualizare îmbunătățită.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2"/>
                </a:solidFill>
                <a:latin typeface="+mj-lt"/>
                <a:sym typeface="+mn-ea"/>
              </a:rPr>
              <a:t>Piese cu Efect de Adâncime</a:t>
            </a:r>
            <a:endParaRPr lang="en-US" sz="2000" b="1" kern="0" dirty="0">
              <a:solidFill>
                <a:schemeClr val="accent2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1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3">
                    <a:lumMod val="0"/>
                    <a:lumOff val="100000"/>
                    <a:alpha val="0"/>
                  </a:schemeClr>
                </a:gs>
                <a:gs pos="69000">
                  <a:schemeClr val="accent3">
                    <a:lumMod val="40000"/>
                    <a:lumOff val="60000"/>
                    <a:alpha val="10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Mișcare fluidă a pieselor și actualizări ale tablei pentru un joc imersiv.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3"/>
                </a:solidFill>
                <a:latin typeface="+mj-lt"/>
                <a:sym typeface="+mn-ea"/>
              </a:rPr>
              <a:t>Animații Fluide</a:t>
            </a:r>
            <a:endParaRPr lang="en-US" sz="2000" b="1" kern="0" dirty="0">
              <a:solidFill>
                <a:schemeClr val="accent3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4"/>
            </p:custDataLst>
          </p:nvPr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2" name="标题 6"/>
          <p:cNvSpPr>
            <a:spLocks noGrp="1"/>
          </p:cNvSpPr>
          <p:nvPr>
            <p:custDataLst>
              <p:tags r:id="rId1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 fontScale="70000"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r>
              <a:rPr lang="en-US" spc="0">
                <a:solidFill>
                  <a:schemeClr val="tx1"/>
                </a:solidFill>
                <a:latin typeface="+mj-lt"/>
              </a:rPr>
              <a:t>Randare Personalizată cu Graphics2D pentru o Tablă de Lemn și Piese cu Efect de Adâncime</a:t>
            </a:r>
            <a:endParaRPr lang="en-US" spc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21665" y="755650"/>
            <a:ext cx="3260090" cy="5563870"/>
          </a:xfrm>
        </p:spPr>
        <p:txBody>
          <a:bodyPr/>
          <a:lstStyle/>
          <a:p>
            <a:r>
              <a:rPr lang="en-US">
                <a:ea typeface="+mj-ea"/>
              </a:rPr>
              <a:t>Cuprins</a:t>
            </a:r>
            <a:endParaRPr lang="en-US">
              <a:ea typeface="+mj-ea"/>
            </a:endParaRPr>
          </a:p>
        </p:txBody>
      </p:sp>
      <p:sp>
        <p:nvSpPr>
          <p:cNvPr id="6" name="序号"/>
          <p:cNvSpPr txBox="1"/>
          <p:nvPr>
            <p:custDataLst>
              <p:tags r:id="rId2"/>
            </p:custDataLst>
          </p:nvPr>
        </p:nvSpPr>
        <p:spPr>
          <a:xfrm>
            <a:off x="4340225" y="1228090"/>
            <a:ext cx="1101725" cy="7029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accent1"/>
                </a:solidFill>
                <a:latin typeface="+mj-lt"/>
              </a:rPr>
              <a:t>01</a:t>
            </a:r>
            <a:endParaRPr lang="en-US" sz="4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7" name="项标题"/>
          <p:cNvSpPr txBox="1"/>
          <p:nvPr>
            <p:custDataLst>
              <p:tags r:id="rId3"/>
            </p:custDataLst>
          </p:nvPr>
        </p:nvSpPr>
        <p:spPr>
          <a:xfrm>
            <a:off x="5900420" y="1327150"/>
            <a:ext cx="505396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b="1">
                <a:solidFill>
                  <a:srgbClr val="FFFFFF"/>
                </a:solidFill>
                <a:latin typeface="+mj-lt"/>
                <a:sym typeface="+mn-ea"/>
              </a:rPr>
              <a:t>Obiectivul Proiectului</a:t>
            </a:r>
            <a:endParaRPr lang="en-US" sz="2000" b="1">
              <a:solidFill>
                <a:srgbClr val="FFFFFF"/>
              </a:solidFill>
              <a:latin typeface="+mj-lt"/>
              <a:sym typeface="+mn-ea"/>
            </a:endParaRPr>
          </a:p>
        </p:txBody>
      </p:sp>
      <p:sp>
        <p:nvSpPr>
          <p:cNvPr id="3" name="Line 1"/>
          <p:cNvSpPr/>
          <p:nvPr>
            <p:custDataLst>
              <p:tags r:id="rId4"/>
            </p:custDataLst>
          </p:nvPr>
        </p:nvSpPr>
        <p:spPr>
          <a:xfrm>
            <a:off x="4688840" y="1931035"/>
            <a:ext cx="6265545" cy="635"/>
          </a:xfrm>
          <a:prstGeom prst="line">
            <a:avLst/>
          </a:prstGeom>
          <a:noFill/>
          <a:ln w="12700">
            <a:solidFill>
              <a:srgbClr val="FFFFFF">
                <a:alpha val="70000"/>
              </a:srgbClr>
            </a:solidFill>
            <a:prstDash val="solid"/>
          </a:ln>
        </p:spPr>
        <p:txBody>
          <a:bodyPr/>
          <a:lstStyle/>
          <a:p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序号"/>
          <p:cNvSpPr txBox="1"/>
          <p:nvPr>
            <p:custDataLst>
              <p:tags r:id="rId5"/>
            </p:custDataLst>
          </p:nvPr>
        </p:nvSpPr>
        <p:spPr>
          <a:xfrm>
            <a:off x="4340225" y="2100580"/>
            <a:ext cx="1101725" cy="7029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accent2"/>
                </a:solidFill>
                <a:latin typeface="+mj-lt"/>
              </a:rPr>
              <a:t>02</a:t>
            </a:r>
            <a:endParaRPr lang="en-US" sz="40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0" name="项标题"/>
          <p:cNvSpPr txBox="1"/>
          <p:nvPr>
            <p:custDataLst>
              <p:tags r:id="rId6"/>
            </p:custDataLst>
          </p:nvPr>
        </p:nvSpPr>
        <p:spPr>
          <a:xfrm>
            <a:off x="5900420" y="2199640"/>
            <a:ext cx="505396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b="1">
                <a:solidFill>
                  <a:srgbClr val="FFFFFF"/>
                </a:solidFill>
                <a:latin typeface="+mj-lt"/>
                <a:sym typeface="+mn-ea"/>
              </a:rPr>
              <a:t>Arhitectura Sistemului</a:t>
            </a:r>
            <a:endParaRPr lang="en-US" sz="2000" b="1">
              <a:solidFill>
                <a:srgbClr val="FFFFFF"/>
              </a:solidFill>
              <a:latin typeface="+mj-lt"/>
              <a:sym typeface="+mn-ea"/>
            </a:endParaRPr>
          </a:p>
        </p:txBody>
      </p:sp>
      <p:sp>
        <p:nvSpPr>
          <p:cNvPr id="5" name="Line 1"/>
          <p:cNvSpPr/>
          <p:nvPr>
            <p:custDataLst>
              <p:tags r:id="rId7"/>
            </p:custDataLst>
          </p:nvPr>
        </p:nvSpPr>
        <p:spPr>
          <a:xfrm>
            <a:off x="4688840" y="2803525"/>
            <a:ext cx="6265545" cy="635"/>
          </a:xfrm>
          <a:prstGeom prst="line">
            <a:avLst/>
          </a:prstGeom>
          <a:noFill/>
          <a:ln w="12700">
            <a:solidFill>
              <a:srgbClr val="FFFFFF">
                <a:alpha val="70000"/>
              </a:srgbClr>
            </a:solidFill>
            <a:prstDash val="solid"/>
          </a:ln>
        </p:spPr>
        <p:txBody>
          <a:bodyPr/>
          <a:lstStyle/>
          <a:p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2" name="序号"/>
          <p:cNvSpPr txBox="1"/>
          <p:nvPr>
            <p:custDataLst>
              <p:tags r:id="rId8"/>
            </p:custDataLst>
          </p:nvPr>
        </p:nvSpPr>
        <p:spPr>
          <a:xfrm>
            <a:off x="4340225" y="2973070"/>
            <a:ext cx="1101725" cy="7029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accent3"/>
                </a:solidFill>
                <a:latin typeface="+mj-lt"/>
              </a:rPr>
              <a:t>03</a:t>
            </a:r>
            <a:endParaRPr lang="en-US" sz="4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33" name="项标题"/>
          <p:cNvSpPr txBox="1"/>
          <p:nvPr>
            <p:custDataLst>
              <p:tags r:id="rId9"/>
            </p:custDataLst>
          </p:nvPr>
        </p:nvSpPr>
        <p:spPr>
          <a:xfrm>
            <a:off x="5900420" y="3072130"/>
            <a:ext cx="505396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b="1">
                <a:solidFill>
                  <a:srgbClr val="FFFFFF"/>
                </a:solidFill>
                <a:latin typeface="+mj-lt"/>
                <a:sym typeface="+mn-ea"/>
              </a:rPr>
              <a:t>Logica Zarurilor</a:t>
            </a:r>
            <a:endParaRPr lang="en-US" sz="2000" b="1">
              <a:solidFill>
                <a:srgbClr val="FFFFFF"/>
              </a:solidFill>
              <a:latin typeface="+mj-lt"/>
              <a:sym typeface="+mn-ea"/>
            </a:endParaRPr>
          </a:p>
        </p:txBody>
      </p:sp>
      <p:sp>
        <p:nvSpPr>
          <p:cNvPr id="8" name="Line 1"/>
          <p:cNvSpPr/>
          <p:nvPr>
            <p:custDataLst>
              <p:tags r:id="rId10"/>
            </p:custDataLst>
          </p:nvPr>
        </p:nvSpPr>
        <p:spPr>
          <a:xfrm>
            <a:off x="4688840" y="3676015"/>
            <a:ext cx="6265545" cy="635"/>
          </a:xfrm>
          <a:prstGeom prst="line">
            <a:avLst/>
          </a:prstGeom>
          <a:noFill/>
          <a:ln w="12700">
            <a:solidFill>
              <a:srgbClr val="FFFFFF">
                <a:alpha val="70000"/>
              </a:srgbClr>
            </a:solidFill>
            <a:prstDash val="solid"/>
          </a:ln>
        </p:spPr>
        <p:txBody>
          <a:bodyPr/>
          <a:lstStyle/>
          <a:p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6" name="序号"/>
          <p:cNvSpPr txBox="1"/>
          <p:nvPr>
            <p:custDataLst>
              <p:tags r:id="rId11"/>
            </p:custDataLst>
          </p:nvPr>
        </p:nvSpPr>
        <p:spPr>
          <a:xfrm>
            <a:off x="4340225" y="3845560"/>
            <a:ext cx="1101725" cy="7029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accent4"/>
                </a:solidFill>
                <a:latin typeface="+mj-lt"/>
              </a:rPr>
              <a:t>04</a:t>
            </a:r>
            <a:endParaRPr lang="en-US" sz="4000" b="1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37" name="项标题"/>
          <p:cNvSpPr txBox="1"/>
          <p:nvPr>
            <p:custDataLst>
              <p:tags r:id="rId12"/>
            </p:custDataLst>
          </p:nvPr>
        </p:nvSpPr>
        <p:spPr>
          <a:xfrm>
            <a:off x="5900420" y="3944620"/>
            <a:ext cx="505396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b="1">
                <a:solidFill>
                  <a:srgbClr val="FFFFFF"/>
                </a:solidFill>
                <a:sym typeface="+mn-ea"/>
              </a:rPr>
              <a:t>Validarea Regulilor</a:t>
            </a:r>
            <a:endParaRPr lang="en-US" sz="2000" b="1">
              <a:solidFill>
                <a:srgbClr val="FFFFFF"/>
              </a:solidFill>
              <a:sym typeface="+mn-ea"/>
            </a:endParaRPr>
          </a:p>
        </p:txBody>
      </p:sp>
      <p:sp>
        <p:nvSpPr>
          <p:cNvPr id="38" name="Line 1"/>
          <p:cNvSpPr/>
          <p:nvPr>
            <p:custDataLst>
              <p:tags r:id="rId13"/>
            </p:custDataLst>
          </p:nvPr>
        </p:nvSpPr>
        <p:spPr>
          <a:xfrm>
            <a:off x="4688840" y="4548505"/>
            <a:ext cx="6265545" cy="635"/>
          </a:xfrm>
          <a:prstGeom prst="line">
            <a:avLst/>
          </a:prstGeom>
          <a:noFill/>
          <a:ln w="12700">
            <a:solidFill>
              <a:srgbClr val="FFFFFF">
                <a:alpha val="70000"/>
              </a:srgbClr>
            </a:solidFill>
            <a:prstDash val="solid"/>
          </a:ln>
        </p:spPr>
        <p:txBody>
          <a:bodyPr/>
          <a:lstStyle/>
          <a:p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0" name="序号"/>
          <p:cNvSpPr txBox="1"/>
          <p:nvPr>
            <p:custDataLst>
              <p:tags r:id="rId14"/>
            </p:custDataLst>
          </p:nvPr>
        </p:nvSpPr>
        <p:spPr>
          <a:xfrm>
            <a:off x="4340225" y="4718050"/>
            <a:ext cx="1101725" cy="7029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accent5"/>
                </a:solidFill>
                <a:latin typeface="+mj-lt"/>
              </a:rPr>
              <a:t>05</a:t>
            </a:r>
            <a:endParaRPr lang="en-US" sz="4000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2" name="项标题"/>
          <p:cNvSpPr txBox="1"/>
          <p:nvPr>
            <p:custDataLst>
              <p:tags r:id="rId15"/>
            </p:custDataLst>
          </p:nvPr>
        </p:nvSpPr>
        <p:spPr>
          <a:xfrm>
            <a:off x="5900420" y="4817110"/>
            <a:ext cx="505396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b="1">
                <a:solidFill>
                  <a:srgbClr val="FFFFFF"/>
                </a:solidFill>
                <a:latin typeface="+mj-lt"/>
                <a:sym typeface="+mn-ea"/>
              </a:rPr>
              <a:t>Mecanisme Avansate</a:t>
            </a:r>
            <a:endParaRPr lang="en-US" sz="2000" b="1">
              <a:solidFill>
                <a:srgbClr val="FFFFFF"/>
              </a:solidFill>
              <a:latin typeface="+mj-lt"/>
              <a:sym typeface="+mn-ea"/>
            </a:endParaRPr>
          </a:p>
        </p:txBody>
      </p:sp>
      <p:sp>
        <p:nvSpPr>
          <p:cNvPr id="42" name="Line 1"/>
          <p:cNvSpPr/>
          <p:nvPr>
            <p:custDataLst>
              <p:tags r:id="rId16"/>
            </p:custDataLst>
          </p:nvPr>
        </p:nvSpPr>
        <p:spPr>
          <a:xfrm>
            <a:off x="4688840" y="5420995"/>
            <a:ext cx="6265545" cy="635"/>
          </a:xfrm>
          <a:prstGeom prst="line">
            <a:avLst/>
          </a:prstGeom>
          <a:noFill/>
          <a:ln w="12700">
            <a:solidFill>
              <a:srgbClr val="FFFFFF">
                <a:alpha val="70000"/>
              </a:srgbClr>
            </a:solidFill>
            <a:prstDash val="solid"/>
          </a:ln>
        </p:spPr>
        <p:txBody>
          <a:bodyPr/>
          <a:lstStyle/>
          <a:p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序号"/>
          <p:cNvSpPr txBox="1"/>
          <p:nvPr>
            <p:custDataLst>
              <p:tags r:id="rId17"/>
            </p:custDataLst>
          </p:nvPr>
        </p:nvSpPr>
        <p:spPr>
          <a:xfrm>
            <a:off x="4340225" y="5590540"/>
            <a:ext cx="1101725" cy="7029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accent6"/>
                </a:solidFill>
                <a:latin typeface="+mj-lt"/>
              </a:rPr>
              <a:t>06</a:t>
            </a:r>
            <a:endParaRPr lang="en-US" sz="4000" b="1" dirty="0">
              <a:solidFill>
                <a:schemeClr val="accent6"/>
              </a:solidFill>
              <a:latin typeface="+mj-lt"/>
            </a:endParaRPr>
          </a:p>
        </p:txBody>
      </p:sp>
      <p:sp>
        <p:nvSpPr>
          <p:cNvPr id="45" name="项标题"/>
          <p:cNvSpPr txBox="1"/>
          <p:nvPr>
            <p:custDataLst>
              <p:tags r:id="rId18"/>
            </p:custDataLst>
          </p:nvPr>
        </p:nvSpPr>
        <p:spPr>
          <a:xfrm>
            <a:off x="5900420" y="5689600"/>
            <a:ext cx="5053965" cy="504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b="1">
                <a:solidFill>
                  <a:srgbClr val="FFFFFF"/>
                </a:solidFill>
                <a:latin typeface="+mj-lt"/>
                <a:sym typeface="+mn-ea"/>
              </a:rPr>
              <a:t>Interfața Grafică</a:t>
            </a:r>
            <a:endParaRPr lang="en-US" sz="2000" b="1">
              <a:solidFill>
                <a:srgbClr val="FFFFFF"/>
              </a:solidFill>
              <a:latin typeface="+mj-lt"/>
              <a:sym typeface="+mn-ea"/>
            </a:endParaRPr>
          </a:p>
        </p:txBody>
      </p:sp>
      <p:sp>
        <p:nvSpPr>
          <p:cNvPr id="16" name="Line 1"/>
          <p:cNvSpPr/>
          <p:nvPr>
            <p:custDataLst>
              <p:tags r:id="rId19"/>
            </p:custDataLst>
          </p:nvPr>
        </p:nvSpPr>
        <p:spPr>
          <a:xfrm>
            <a:off x="4688840" y="6293485"/>
            <a:ext cx="6265545" cy="635"/>
          </a:xfrm>
          <a:prstGeom prst="line">
            <a:avLst/>
          </a:prstGeom>
          <a:noFill/>
          <a:ln w="12700">
            <a:solidFill>
              <a:srgbClr val="FFFFFF">
                <a:alpha val="70000"/>
              </a:srgbClr>
            </a:solidFill>
            <a:prstDash val="solid"/>
          </a:ln>
        </p:spPr>
        <p:txBody>
          <a:bodyPr/>
          <a:lstStyle/>
          <a:p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p>
            <a:pPr algn="l"/>
            <a:r>
              <a:rPr lang="en-US" altLang="en-US" sz="1000"/>
              <a:t>Oracle Java Documentation: Java Object-Oriented Programming Concepts – https://docs.oracle.com/javase/tutorial/java/concepts/ (Referin</a:t>
            </a:r>
            <a:r>
              <a:rPr lang="en-US" altLang="en-US" sz="1000"/>
              <a:t>ță</a:t>
            </a:r>
            <a:r>
              <a:rPr lang="en-US" altLang="en-US" sz="1000"/>
              <a:t> pentru aplicarea principiilor OOP </a:t>
            </a:r>
            <a:r>
              <a:rPr lang="en-US" altLang="en-US" sz="1000"/>
              <a:t>ș</a:t>
            </a:r>
            <a:r>
              <a:rPr lang="en-US" altLang="en-US" sz="1000"/>
              <a:t>i dezvoltarea sistemului modular).</a:t>
            </a:r>
            <a:br>
              <a:rPr lang="en-US" altLang="en-US" sz="1000"/>
            </a:br>
            <a:br>
              <a:rPr lang="en-US" altLang="en-US" sz="1000"/>
            </a:br>
            <a:r>
              <a:rPr lang="en-US" altLang="en-US" sz="1000"/>
              <a:t>Oracle Graphics2D API: Working with Geometry and Rendering – https://docs.oracle.com/javase/8/docs/technotes/guides/2d/spec/j2d-book.html (Surs</a:t>
            </a:r>
            <a:r>
              <a:rPr lang="en-US" altLang="en-US" sz="1000"/>
              <a:t>ă</a:t>
            </a:r>
            <a:r>
              <a:rPr lang="en-US" altLang="en-US" sz="1000"/>
              <a:t> pentru implementarea interfe</a:t>
            </a:r>
            <a:r>
              <a:rPr lang="en-US" altLang="en-US" sz="1000"/>
              <a:t>ț</a:t>
            </a:r>
            <a:r>
              <a:rPr lang="en-US" altLang="en-US" sz="1000"/>
              <a:t>ei grafice, a texturilor de lemn </a:t>
            </a:r>
            <a:r>
              <a:rPr lang="en-US" altLang="en-US" sz="1000"/>
              <a:t>ș</a:t>
            </a:r>
            <a:r>
              <a:rPr lang="en-US" altLang="en-US" sz="1000"/>
              <a:t>i a efectelor 3D).</a:t>
            </a:r>
            <a:br>
              <a:rPr lang="en-US" altLang="en-US" sz="1000"/>
            </a:br>
            <a:br>
              <a:rPr lang="en-US" altLang="en-US" sz="1000"/>
            </a:br>
            <a:r>
              <a:rPr lang="en-US" altLang="en-US" sz="1000"/>
              <a:t>Random Class (Java Platform): Generating Pseudorandom Numbers – https://docs.oracle.com/javase/8/docs/api/java/util/Random.html (Utilizat</a:t>
            </a:r>
            <a:r>
              <a:rPr lang="en-US" altLang="en-US" sz="1000"/>
              <a:t>ă</a:t>
            </a:r>
            <a:r>
              <a:rPr lang="en-US" altLang="en-US" sz="1000"/>
              <a:t> pentru logica zarurilor, distribu</a:t>
            </a:r>
            <a:r>
              <a:rPr lang="en-US" altLang="en-US" sz="1000"/>
              <a:t>ț</a:t>
            </a:r>
            <a:r>
              <a:rPr lang="en-US" altLang="en-US" sz="1000"/>
              <a:t>ie uniform</a:t>
            </a:r>
            <a:r>
              <a:rPr lang="en-US" altLang="en-US" sz="1000"/>
              <a:t>ă</a:t>
            </a:r>
            <a:r>
              <a:rPr lang="en-US" altLang="en-US" sz="1000"/>
              <a:t> </a:t>
            </a:r>
            <a:r>
              <a:rPr lang="en-US" altLang="en-US" sz="1000"/>
              <a:t>ș</a:t>
            </a:r>
            <a:r>
              <a:rPr lang="en-US" altLang="en-US" sz="1000"/>
              <a:t>i seeding deterministic).</a:t>
            </a:r>
            <a:br>
              <a:rPr lang="en-US" altLang="en-US" sz="1000"/>
            </a:br>
            <a:br>
              <a:rPr lang="en-US" altLang="en-US" sz="1000"/>
            </a:br>
            <a:r>
              <a:rPr lang="en-US" altLang="en-US" sz="1000"/>
              <a:t>Microsoft Learn: Model-View-Controller (MVC) Pattern – https://learn.microsoft.com/en-us/aspnet/core/mvc/overview (Principii de separare a datelor de interfa</a:t>
            </a:r>
            <a:r>
              <a:rPr lang="en-US" altLang="en-US" sz="1000"/>
              <a:t>ță</a:t>
            </a:r>
            <a:r>
              <a:rPr lang="en-US" altLang="en-US" sz="1000"/>
              <a:t> </a:t>
            </a:r>
            <a:r>
              <a:rPr lang="en-US" altLang="en-US" sz="1000"/>
              <a:t>ș</a:t>
            </a:r>
            <a:r>
              <a:rPr lang="en-US" altLang="en-US" sz="1000"/>
              <a:t>i controler).</a:t>
            </a:r>
            <a:br>
              <a:rPr lang="en-US" altLang="en-US" sz="1000"/>
            </a:br>
            <a:br>
              <a:rPr lang="en-US" altLang="en-US" sz="1000"/>
            </a:br>
            <a:r>
              <a:rPr lang="en-US" altLang="en-US" sz="1000"/>
              <a:t>GeeksforGeeks: Modular Approach in Programming – https://www.geeksforgeeks.org/modular-approach-in-programming/ (Fundament pentru designul modular </a:t>
            </a:r>
            <a:r>
              <a:rPr lang="en-US" altLang="en-US" sz="1000"/>
              <a:t>ș</a:t>
            </a:r>
            <a:r>
              <a:rPr lang="en-US" altLang="en-US" sz="1000"/>
              <a:t>i mentenan</a:t>
            </a:r>
            <a:r>
              <a:rPr lang="en-US" altLang="en-US" sz="1000"/>
              <a:t>ț</a:t>
            </a:r>
            <a:r>
              <a:rPr lang="en-US" altLang="en-US" sz="1000"/>
              <a:t>a îmbun</a:t>
            </a:r>
            <a:r>
              <a:rPr lang="en-US" altLang="en-US" sz="1000"/>
              <a:t>ă</a:t>
            </a:r>
            <a:r>
              <a:rPr lang="en-US" altLang="en-US" sz="1000"/>
              <a:t>t</a:t>
            </a:r>
            <a:r>
              <a:rPr lang="en-US" altLang="en-US" sz="1000"/>
              <a:t>ăț</a:t>
            </a:r>
            <a:r>
              <a:rPr lang="en-US" altLang="en-US" sz="1000"/>
              <a:t>it</a:t>
            </a:r>
            <a:r>
              <a:rPr lang="en-US" altLang="en-US" sz="1000"/>
              <a:t>ă</a:t>
            </a:r>
            <a:r>
              <a:rPr lang="en-US" altLang="en-US" sz="1000"/>
              <a:t>).</a:t>
            </a:r>
            <a:br>
              <a:rPr lang="en-US" altLang="en-US" sz="1000"/>
            </a:br>
            <a:endParaRPr lang="en-US" altLang="en-US" sz="100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>
            <a:normAutofit fontScale="80000"/>
          </a:bodyPr>
          <a:p>
            <a:r>
              <a:rPr lang="en-US"/>
              <a:t>Bibliografie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38200" y="1216451"/>
            <a:ext cx="10515000" cy="1800000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6000">
                <a:ea typeface="+mj-ea"/>
              </a:rPr>
              <a:t>Vă Mulțumesc</a:t>
            </a:r>
            <a:endParaRPr lang="en-US" sz="6000">
              <a:ea typeface="+mj-ea"/>
            </a:endParaRPr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838165" y="3380249"/>
            <a:ext cx="10514400" cy="898647"/>
          </a:xfrm>
        </p:spPr>
        <p:txBody>
          <a:bodyPr/>
          <a:lstStyle/>
          <a:p>
            <a:r>
              <a:rPr lang="en-US"/>
              <a:t>GRĂMADĂ ADRIAN-GHEORGHIȚĂ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900170" y="2228215"/>
            <a:ext cx="7291070" cy="3861435"/>
          </a:xfrm>
        </p:spPr>
        <p:txBody>
          <a:bodyPr/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000">
                <a:ea typeface="+mj-ea"/>
              </a:rPr>
              <a:t>Obiectivul Proiectului</a:t>
            </a:r>
            <a:endParaRPr lang="en-US" sz="4000">
              <a:ea typeface="+mj-ea"/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>
            <a:normAutofit fontScale="90000" lnSpcReduction="10000"/>
          </a:bodyPr>
          <a:lstStyle/>
          <a:p>
            <a:r>
              <a:rPr lang="en-US"/>
              <a:t>01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en-US" sz="1800" b="0" i="0" u="none" strike="noStrike" kern="1200" cap="none" spc="0" normalizeH="0" baseline="0" noProof="1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n-lt"/>
                <a:ea typeface="+mn-ea"/>
                <a:sym typeface="Arial" panose="020B0604020202020204" pitchFamily="34" charset="0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kumimoji="0" sz="1600" b="0" i="0" u="none" strike="noStrike" kern="1200" cap="none" spc="150" normalizeH="0" baseline="0" noProof="1">
                <a:solidFill>
                  <a:srgbClr val="FFFFFF"/>
                </a:solidFill>
                <a:uFillTx/>
                <a:latin typeface="+mn-ea"/>
                <a:sym typeface="+mn-ea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kern="1200" cap="none" spc="150" normalizeH="0" baseline="0" noProof="1">
                <a:solidFill>
                  <a:srgbClr val="FFFFFF"/>
                </a:solidFill>
                <a:uFillTx/>
                <a:latin typeface="+mn-ea"/>
                <a:sym typeface="+mn-ea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kern="1200" cap="none" spc="150" normalizeH="0" baseline="0" noProof="1">
                <a:solidFill>
                  <a:srgbClr val="FFFFFF"/>
                </a:solidFill>
                <a:uFillTx/>
                <a:latin typeface="+mn-ea"/>
                <a:sym typeface="+mn-ea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kern="1200" cap="none" spc="150" normalizeH="0" baseline="0" noProof="1">
                <a:solidFill>
                  <a:srgbClr val="FFFFFF"/>
                </a:solidFill>
                <a:uFillTx/>
                <a:latin typeface="+mn-ea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>
                <a:solidFill>
                  <a:schemeClr val="tx1"/>
                </a:solidFill>
                <a:ea typeface="+mn-ea"/>
              </a:rPr>
              <a:t>Dezvoltarea unei platforme digitale de table</a:t>
            </a:r>
            <a:endParaRPr lang="zh-CN" altLang="en-US">
              <a:solidFill>
                <a:schemeClr val="tx1"/>
              </a:solidFill>
              <a:ea typeface="+mn-ea"/>
            </a:endParaRPr>
          </a:p>
          <a:p>
            <a:pPr lvl="1"/>
            <a:r>
              <a:rPr lang="zh-CN" altLang="en-US">
                <a:solidFill>
                  <a:schemeClr val="tx1"/>
                </a:solidFill>
                <a:ea typeface="+mn-ea"/>
              </a:rPr>
              <a:t>Oferirea unei experiențe digitale interactive pentru jucătorii de table</a:t>
            </a:r>
            <a:endParaRPr lang="zh-CN" altLang="en-US">
              <a:solidFill>
                <a:schemeClr val="tx1"/>
              </a:solidFill>
              <a:ea typeface="+mn-ea"/>
            </a:endParaRPr>
          </a:p>
          <a:p>
            <a:r>
              <a:rPr lang="zh-CN" altLang="en-US">
                <a:solidFill>
                  <a:schemeClr val="tx1"/>
                </a:solidFill>
                <a:ea typeface="+mn-ea"/>
              </a:rPr>
              <a:t>Aplicarea principiilor programării orientate pe obiect</a:t>
            </a:r>
            <a:endParaRPr lang="zh-CN" altLang="en-US">
              <a:solidFill>
                <a:schemeClr val="tx1"/>
              </a:solidFill>
              <a:ea typeface="+mn-ea"/>
            </a:endParaRPr>
          </a:p>
          <a:p>
            <a:pPr lvl="1"/>
            <a:r>
              <a:rPr lang="zh-CN" altLang="en-US">
                <a:solidFill>
                  <a:schemeClr val="tx1"/>
                </a:solidFill>
                <a:ea typeface="+mn-ea"/>
              </a:rPr>
              <a:t>Utilizarea conceptelor avansate de programare pentru a crea un sistem robust</a:t>
            </a:r>
            <a:endParaRPr lang="zh-CN" altLang="en-US">
              <a:solidFill>
                <a:schemeClr val="tx1"/>
              </a:solidFill>
              <a:ea typeface="+mn-ea"/>
            </a:endParaRPr>
          </a:p>
          <a:p>
            <a:r>
              <a:rPr lang="zh-CN" altLang="en-US">
                <a:solidFill>
                  <a:schemeClr val="tx1"/>
                </a:solidFill>
                <a:ea typeface="+mn-ea"/>
              </a:rPr>
              <a:t>Îmbunătățirea accesibilității și a impactului</a:t>
            </a:r>
            <a:endParaRPr lang="zh-CN" altLang="en-US">
              <a:solidFill>
                <a:schemeClr val="tx1"/>
              </a:solidFill>
              <a:ea typeface="+mn-ea"/>
            </a:endParaRPr>
          </a:p>
          <a:p>
            <a:pPr lvl="1"/>
            <a:r>
              <a:rPr lang="zh-CN" altLang="en-US">
                <a:solidFill>
                  <a:schemeClr val="tx1"/>
                </a:solidFill>
                <a:ea typeface="+mn-ea"/>
              </a:rPr>
              <a:t>Permiterea jocului la distanță și extinderea comunității de table</a:t>
            </a:r>
            <a:endParaRPr lang="zh-CN" altLang="en-US">
              <a:solidFill>
                <a:schemeClr val="tx1"/>
              </a:solidFill>
              <a:ea typeface="+mn-ea"/>
            </a:endParaRPr>
          </a:p>
        </p:txBody>
      </p:sp>
      <p:sp>
        <p:nvSpPr>
          <p:cNvPr id="5" name="标题 1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 fontScale="70000"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Digitalizarea jocului de Table și Aplicarea Conceptelor Avansate de Programare Orientată pe Obiect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900170" y="2228215"/>
            <a:ext cx="7291070" cy="3861435"/>
          </a:xfrm>
        </p:spPr>
        <p:txBody>
          <a:bodyPr/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000">
                <a:ea typeface="+mj-ea"/>
              </a:rPr>
              <a:t>Arhitectura Sistemului</a:t>
            </a:r>
            <a:endParaRPr lang="en-US" sz="4000">
              <a:ea typeface="+mj-ea"/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>
            <a:normAutofit fontScale="90000" lnSpcReduction="10000"/>
          </a:bodyPr>
          <a:lstStyle/>
          <a:p>
            <a:r>
              <a:rPr lang="en-US"/>
              <a:t>02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@path_Rectangle 41759-886&amp;3462"/>
          <p:cNvSpPr/>
          <p:nvPr>
            <p:custDataLst>
              <p:tags r:id="rId1"/>
            </p:custDataLst>
          </p:nvPr>
        </p:nvSpPr>
        <p:spPr>
          <a:xfrm>
            <a:off x="180975" y="892175"/>
            <a:ext cx="11314430" cy="2546985"/>
          </a:xfrm>
          <a:prstGeom prst="roundRect">
            <a:avLst>
              <a:gd name="adj" fmla="val 8160"/>
            </a:avLst>
          </a:prstGeom>
          <a:solidFill>
            <a:schemeClr val="lt1"/>
          </a:solidFill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en-US">
              <a:solidFill>
                <a:schemeClr val="bg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5" name="图片 4" descr="2305701106f543e29f8586a62bc9cbc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t="3909" b="41070"/>
          <a:stretch>
            <a:fillRect/>
          </a:stretch>
        </p:blipFill>
        <p:spPr>
          <a:xfrm>
            <a:off x="0" y="892175"/>
            <a:ext cx="6948170" cy="25469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942" h="4011">
                <a:moveTo>
                  <a:pt x="0" y="0"/>
                </a:moveTo>
                <a:lnTo>
                  <a:pt x="10942" y="0"/>
                </a:lnTo>
                <a:lnTo>
                  <a:pt x="10942" y="4011"/>
                </a:lnTo>
                <a:lnTo>
                  <a:pt x="0" y="4011"/>
                </a:lnTo>
                <a:lnTo>
                  <a:pt x="0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椭圆 2"/>
          <p:cNvSpPr/>
          <p:nvPr>
            <p:custDataLst>
              <p:tags r:id="rId4"/>
            </p:custDataLst>
          </p:nvPr>
        </p:nvSpPr>
        <p:spPr>
          <a:xfrm>
            <a:off x="871855" y="4297680"/>
            <a:ext cx="601980" cy="6019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chemeClr val="lt1"/>
                </a:solidFill>
                <a:latin typeface="+mn-lt"/>
                <a:sym typeface="+mn-lt"/>
              </a:rPr>
              <a:t>01</a:t>
            </a:r>
            <a:endParaRPr lang="en-US" b="1" dirty="0">
              <a:solidFill>
                <a:schemeClr val="lt1"/>
              </a:solidFill>
              <a:latin typeface="+mn-lt"/>
              <a:sym typeface="+mn-lt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60401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90000" lnSpcReduction="1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Separă aplicația în componente distincte pentru date, interfață și logica de control.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60464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Design Modular</a:t>
            </a:r>
            <a:endParaRPr lang="en-US" sz="16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7" name="椭圆 6"/>
          <p:cNvSpPr/>
          <p:nvPr>
            <p:custDataLst>
              <p:tags r:id="rId7"/>
            </p:custDataLst>
          </p:nvPr>
        </p:nvSpPr>
        <p:spPr>
          <a:xfrm>
            <a:off x="4537075" y="4297680"/>
            <a:ext cx="601980" cy="6019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chemeClr val="lt1"/>
                </a:solidFill>
                <a:latin typeface="+mn-lt"/>
                <a:sym typeface="+mn-lt"/>
              </a:rPr>
              <a:t>02</a:t>
            </a:r>
            <a:endParaRPr lang="en-US" b="1" dirty="0">
              <a:solidFill>
                <a:schemeClr val="lt1"/>
              </a:solidFill>
              <a:latin typeface="+mn-lt"/>
              <a:sym typeface="+mn-lt"/>
            </a:endParaRPr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526923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9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Permite modificarea și extinderea ușoară a sistemului software.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526986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Arhitectură Flexibilă</a:t>
            </a:r>
            <a:endParaRPr lang="en-US" sz="16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2" name="椭圆 11"/>
          <p:cNvSpPr/>
          <p:nvPr>
            <p:custDataLst>
              <p:tags r:id="rId10"/>
            </p:custDataLst>
          </p:nvPr>
        </p:nvSpPr>
        <p:spPr>
          <a:xfrm>
            <a:off x="8202295" y="4297680"/>
            <a:ext cx="601980" cy="6019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chemeClr val="lt1"/>
                </a:solidFill>
                <a:latin typeface="+mn-lt"/>
                <a:sym typeface="+mn-lt"/>
              </a:rPr>
              <a:t>03</a:t>
            </a:r>
            <a:endParaRPr lang="en-US" b="1" dirty="0">
              <a:solidFill>
                <a:schemeClr val="lt1"/>
              </a:solidFill>
              <a:latin typeface="+mn-lt"/>
              <a:sym typeface="+mn-lt"/>
            </a:endParaRPr>
          </a:p>
        </p:txBody>
      </p:sp>
      <p:sp>
        <p:nvSpPr>
          <p:cNvPr id="10" name="矩形 9"/>
          <p:cNvSpPr/>
          <p:nvPr>
            <p:custDataLst>
              <p:tags r:id="rId11"/>
            </p:custDataLst>
          </p:nvPr>
        </p:nvSpPr>
        <p:spPr>
          <a:xfrm>
            <a:off x="8934450" y="4869180"/>
            <a:ext cx="2382521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Simplifică depanarea și actualizările prin izolarea responsabilităților.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2"/>
            </p:custDataLst>
          </p:nvPr>
        </p:nvSpPr>
        <p:spPr>
          <a:xfrm>
            <a:off x="893508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fontScale="8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Mentenanță Îmbunătățită</a:t>
            </a:r>
            <a:endParaRPr lang="en-US" sz="20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3" name="标题 1"/>
          <p:cNvSpPr>
            <a:spLocks noGrp="1"/>
          </p:cNvSpPr>
          <p:nvPr>
            <p:custDataLst>
              <p:tags r:id="rId13"/>
            </p:custDataLst>
          </p:nvPr>
        </p:nvSpPr>
        <p:spPr>
          <a:xfrm>
            <a:off x="6948169" y="892174"/>
            <a:ext cx="4548505" cy="25368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spc="0" dirty="0">
                <a:solidFill>
                  <a:schemeClr val="bg1"/>
                </a:solidFill>
                <a:latin typeface="+mj-lt"/>
              </a:rPr>
              <a:t>Implementarea Modelului MVC (Model-View-Controller)</a:t>
            </a:r>
            <a:endParaRPr lang="en-US" spc="0" dirty="0">
              <a:solidFill>
                <a:schemeClr val="bg1"/>
              </a:solidFill>
              <a:latin typeface="+mj-lt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蓝色的高楼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45" b="44027"/>
          <a:stretch>
            <a:fillRect/>
          </a:stretch>
        </p:blipFill>
        <p:spPr>
          <a:xfrm>
            <a:off x="6247580" y="1359936"/>
            <a:ext cx="5225643" cy="1971562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19" b="15319"/>
          <a:stretch>
            <a:fillRect/>
          </a:stretch>
        </p:blipFill>
        <p:spPr>
          <a:xfrm>
            <a:off x="699565" y="1359936"/>
            <a:ext cx="5225643" cy="1971562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6" name="直接连接符 5"/>
          <p:cNvCxnSpPr/>
          <p:nvPr>
            <p:custDataLst>
              <p:tags r:id="rId5"/>
            </p:custDataLst>
          </p:nvPr>
        </p:nvCxnSpPr>
        <p:spPr>
          <a:xfrm flipV="1">
            <a:off x="699565" y="3486845"/>
            <a:ext cx="0" cy="272512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  <a:alpha val="10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940479" y="4240734"/>
            <a:ext cx="4988812" cy="19715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Reprezintă o singură poziție pe tabla de table.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40479" y="3486845"/>
            <a:ext cx="4988812" cy="62277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 kern="0" dirty="0">
                <a:solidFill>
                  <a:schemeClr val="accent1"/>
                </a:solidFill>
                <a:latin typeface="+mj-lt"/>
                <a:sym typeface="+mn-ea"/>
              </a:rPr>
              <a:t>Punct</a:t>
            </a:r>
            <a:endParaRPr lang="en-US" sz="24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0" name="直接连接符 9"/>
          <p:cNvCxnSpPr/>
          <p:nvPr>
            <p:custDataLst>
              <p:tags r:id="rId8"/>
            </p:custDataLst>
          </p:nvPr>
        </p:nvCxnSpPr>
        <p:spPr>
          <a:xfrm flipV="1">
            <a:off x="6262200" y="3472225"/>
            <a:ext cx="0" cy="2725120"/>
          </a:xfrm>
          <a:prstGeom prst="line">
            <a:avLst/>
          </a:prstGeom>
          <a:ln w="12700">
            <a:gradFill>
              <a:gsLst>
                <a:gs pos="0">
                  <a:schemeClr val="accent2">
                    <a:lumMod val="0"/>
                    <a:lumOff val="100000"/>
                    <a:alpha val="0"/>
                  </a:schemeClr>
                </a:gs>
                <a:gs pos="69000">
                  <a:schemeClr val="accent2">
                    <a:lumMod val="40000"/>
                    <a:lumOff val="60000"/>
                    <a:alpha val="10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6503114" y="4226114"/>
            <a:ext cx="4988813" cy="19715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Gestionează starea și aspectul tablei de table.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6503114" y="3472225"/>
            <a:ext cx="4988812" cy="62277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 kern="0" dirty="0">
                <a:solidFill>
                  <a:schemeClr val="accent2"/>
                </a:solidFill>
                <a:latin typeface="+mj-lt"/>
                <a:sym typeface="+mn-ea"/>
              </a:rPr>
              <a:t>Tablă (Board)</a:t>
            </a:r>
            <a:endParaRPr lang="en-US" sz="2400" b="1" kern="0" dirty="0">
              <a:solidFill>
                <a:schemeClr val="accent2"/>
              </a:solidFill>
              <a:latin typeface="+mj-lt"/>
              <a:sym typeface="+mn-ea"/>
            </a:endParaRPr>
          </a:p>
        </p:txBody>
      </p:sp>
      <p:sp>
        <p:nvSpPr>
          <p:cNvPr id="11" name="标题 6"/>
          <p:cNvSpPr>
            <a:spLocks noGrp="1"/>
          </p:cNvSpPr>
          <p:nvPr>
            <p:custDataLst>
              <p:tags r:id="rId11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0" i="0" u="none" strike="noStrike" kern="1200" cap="none" spc="0" normalizeH="0" baseline="0" smtClean="0">
                <a:ln>
                  <a:noFill/>
                  <a:prstDash val="sysDot"/>
                </a:ln>
                <a:solidFill>
                  <a:srgbClr val="FFFFFF"/>
                </a:solidFill>
                <a:uFillTx/>
                <a:latin typeface="+mj-lt"/>
                <a:ea typeface="+mj-ea"/>
              </a:defRPr>
            </a:lvl1pPr>
          </a:lstStyle>
          <a:p>
            <a:r>
              <a:rPr lang="en-US" spc="0">
                <a:solidFill>
                  <a:schemeClr val="tx1"/>
                </a:solidFill>
                <a:latin typeface="+mj-lt"/>
              </a:rPr>
              <a:t>Clase Cheie: Point, Board, Dice și Game</a:t>
            </a:r>
            <a:endParaRPr lang="en-US" spc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1"/>
            </p:custDataLst>
          </p:nvPr>
        </p:nvSpPr>
        <p:spPr>
          <a:xfrm>
            <a:off x="5529424" y="-635"/>
            <a:ext cx="4985109" cy="6868273"/>
          </a:xfrm>
          <a:custGeom>
            <a:avLst/>
            <a:gdLst>
              <a:gd name="connsiteX0" fmla="*/ 1825912 w 4985109"/>
              <a:gd name="connsiteY0" fmla="*/ 0 h 6868273"/>
              <a:gd name="connsiteX1" fmla="*/ 4985109 w 4985109"/>
              <a:gd name="connsiteY1" fmla="*/ 0 h 6868273"/>
              <a:gd name="connsiteX2" fmla="*/ 3159197 w 4985109"/>
              <a:gd name="connsiteY2" fmla="*/ 6868273 h 6868273"/>
              <a:gd name="connsiteX3" fmla="*/ 0 w 4985109"/>
              <a:gd name="connsiteY3" fmla="*/ 6868273 h 6868273"/>
              <a:gd name="connsiteX4" fmla="*/ 1825912 w 4985109"/>
              <a:gd name="connsiteY4" fmla="*/ 0 h 6868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85109" h="6868273">
                <a:moveTo>
                  <a:pt x="1825912" y="0"/>
                </a:moveTo>
                <a:lnTo>
                  <a:pt x="4985109" y="0"/>
                </a:lnTo>
                <a:lnTo>
                  <a:pt x="3159197" y="6868273"/>
                </a:lnTo>
                <a:lnTo>
                  <a:pt x="0" y="6868273"/>
                </a:lnTo>
                <a:lnTo>
                  <a:pt x="1825912" y="0"/>
                </a:lnTo>
                <a:close/>
              </a:path>
            </a:pathLst>
          </a:custGeom>
          <a:gradFill flip="none" rotWithShape="1">
            <a:gsLst>
              <a:gs pos="63300">
                <a:schemeClr val="accent1">
                  <a:lumMod val="20000"/>
                  <a:lumOff val="80000"/>
                </a:schemeClr>
              </a:gs>
              <a:gs pos="0">
                <a:schemeClr val="bg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5" name="标题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080135" y="1321435"/>
            <a:ext cx="5234604" cy="14224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 fontScale="90000"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300" normalizeH="0" baseline="0">
                <a:solidFill>
                  <a:schemeClr val="tx1"/>
                </a:solidFill>
                <a:uFillTx/>
                <a:latin typeface="+mj-lt"/>
              </a:defRPr>
            </a:lvl1pPr>
          </a:lstStyle>
          <a:p>
            <a:pPr algn="l"/>
            <a:r>
              <a:rPr lang="en-US" sz="4000" spc="0" dirty="0">
                <a:solidFill>
                  <a:schemeClr val="tx1"/>
                </a:solidFill>
                <a:latin typeface="+mj-lt"/>
              </a:rPr>
              <a:t>Clase Cheie: Point, Board, Dice și Game</a:t>
            </a:r>
            <a:endParaRPr lang="en-US" sz="4000" spc="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2" name="直接连接符 1"/>
          <p:cNvCxnSpPr/>
          <p:nvPr>
            <p:custDataLst>
              <p:tags r:id="rId3"/>
            </p:custDataLst>
          </p:nvPr>
        </p:nvCxnSpPr>
        <p:spPr>
          <a:xfrm>
            <a:off x="1062355" y="2854960"/>
            <a:ext cx="398462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  <a:alpha val="21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3" r="20033"/>
          <a:stretch>
            <a:fillRect/>
          </a:stretch>
        </p:blipFill>
        <p:spPr>
          <a:xfrm>
            <a:off x="5993609" y="-226"/>
            <a:ext cx="6198390" cy="6867865"/>
          </a:xfrm>
          <a:custGeom>
            <a:avLst/>
            <a:gdLst>
              <a:gd name="connsiteX0" fmla="*/ 1791721 w 6198390"/>
              <a:gd name="connsiteY0" fmla="*/ 0 h 6867865"/>
              <a:gd name="connsiteX1" fmla="*/ 6198390 w 6198390"/>
              <a:gd name="connsiteY1" fmla="*/ 227 h 6867865"/>
              <a:gd name="connsiteX2" fmla="*/ 6198390 w 6198390"/>
              <a:gd name="connsiteY2" fmla="*/ 6867865 h 6867865"/>
              <a:gd name="connsiteX3" fmla="*/ 0 w 6198390"/>
              <a:gd name="connsiteY3" fmla="*/ 6867865 h 6867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98390" h="6867865">
                <a:moveTo>
                  <a:pt x="1791721" y="0"/>
                </a:moveTo>
                <a:lnTo>
                  <a:pt x="6198390" y="227"/>
                </a:lnTo>
                <a:lnTo>
                  <a:pt x="6198390" y="6867865"/>
                </a:lnTo>
                <a:lnTo>
                  <a:pt x="0" y="6867865"/>
                </a:lnTo>
                <a:close/>
              </a:path>
            </a:pathLst>
          </a:custGeom>
          <a:ln w="9525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</p:pic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1057910" y="3459162"/>
            <a:ext cx="4072890" cy="41719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 kern="0" dirty="0">
                <a:solidFill>
                  <a:schemeClr val="accent1"/>
                </a:solidFill>
                <a:latin typeface="+mj-lt"/>
              </a:rPr>
              <a:t>Zaruri</a:t>
            </a:r>
            <a:endParaRPr lang="en-US" sz="2400" b="1" kern="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057910" y="4011613"/>
            <a:ext cx="4060190" cy="426085"/>
          </a:xfrm>
          <a:prstGeom prst="rect">
            <a:avLst/>
          </a:prstGeom>
        </p:spPr>
        <p:txBody>
          <a:bodyPr wrap="square" lIns="0" tIns="0" rIns="0" bIns="0" anchor="t" anchorCtr="0">
            <a:normAutofit fontScale="7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ker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Generează numere aleatorii pentru a simula aruncarea zarurilor.</a:t>
            </a:r>
            <a:endParaRPr lang="en-US" kern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1057910" y="4790758"/>
            <a:ext cx="4072890" cy="41719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400" b="1" kern="0">
                <a:solidFill>
                  <a:schemeClr val="accent2"/>
                </a:solidFill>
                <a:latin typeface="+mj-lt"/>
              </a:rPr>
              <a:t>Joc (Game)</a:t>
            </a:r>
            <a:endParaRPr lang="en-US" sz="2400" b="1" kern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1057910" y="5305108"/>
            <a:ext cx="4060190" cy="426085"/>
          </a:xfrm>
          <a:prstGeom prst="rect">
            <a:avLst/>
          </a:prstGeom>
        </p:spPr>
        <p:txBody>
          <a:bodyPr wrap="square" lIns="0" tIns="0" rIns="0" bIns="0" anchor="t" anchorCtr="0">
            <a:normAutofit fontScale="7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Orchestrează logica generală și fluxul jocului.</a:t>
            </a:r>
            <a:endParaRPr lang="en-US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900170" y="2228215"/>
            <a:ext cx="7291070" cy="3861435"/>
          </a:xfrm>
        </p:spPr>
        <p:txBody>
          <a:bodyPr/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000">
                <a:ea typeface="+mj-ea"/>
              </a:rPr>
              <a:t>Logica Zarurilor</a:t>
            </a:r>
            <a:endParaRPr lang="en-US" sz="4000">
              <a:ea typeface="+mj-ea"/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>
            <a:normAutofit fontScale="90000" lnSpcReduction="10000"/>
          </a:bodyPr>
          <a:lstStyle/>
          <a:p>
            <a:r>
              <a:rPr lang="en-US"/>
              <a:t>03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00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7_2*l_h_a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60"/>
  <p:tag name="KSO_WM_TEMPLATE_INDEX" val="20238284"/>
  <p:tag name="KSO_WM_UNIT_ID" val="custom20238284_1*a*1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0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22.45*139.1"/>
  <p:tag name="KSO_WM_SLIDE_POSITION" val="68.65*338.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267"/>
  <p:tag name="KSO_WM_TEMPLATE_SUBCATEGORY" val="0"/>
  <p:tag name="KSO_WM_SLIDE_INDEX" val="1"/>
  <p:tag name="KSO_WM_TAG_VERSION" val="3.0"/>
  <p:tag name="KSO_WM_SLIDE_ID" val="custom20238284_1"/>
  <p:tag name="KSO_WM_SLIDE_ITEM_CNT" val="3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251_1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1449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251_1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1449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8251_1*l_h_i*1_1_2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10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1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0"/>
</p:tagLst>
</file>

<file path=ppt/tags/tag10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1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8251_1*l_h_i*1_2_2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10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1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0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1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1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112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90_1*i*1"/>
  <p:tag name="KSO_WM_TEMPLATE_CATEGORY" val="custom"/>
  <p:tag name="KSO_WM_TEMPLATE_INDEX" val="20238390"/>
  <p:tag name="KSO_WM_UNIT_LAYERLEVEL" val="1"/>
  <p:tag name="KSO_WM_TAG_VERSION" val="3.0"/>
  <p:tag name="KSO_WM_BEAUTIFY_FLAG" val="#wm#"/>
  <p:tag name="KSO_WM_UNIT_FILL_FORE_SCHEMECOLOR_INDEX" val="5"/>
  <p:tag name="KSO_WM_UNIT_TEXT_FILL_FORE_SCHEMECOLOR_INDEX" val="2"/>
  <p:tag name="KSO_WM_UNIT_TEXT_FILL_TYPE" val="1"/>
  <p:tag name="KSO_WM_UNIT_USESOURCEFORMAT_APPLY" val="0"/>
</p:tagLst>
</file>

<file path=ppt/tags/tag114.xml><?xml version="1.0" encoding="utf-8"?>
<p:tagLst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390_1*a*1"/>
  <p:tag name="KSO_WM_TEMPLATE_CATEGORY" val="custom"/>
  <p:tag name="KSO_WM_TEMPLATE_INDEX" val="20238390"/>
  <p:tag name="KSO_WM_UNIT_LAYERLEVEL" val="1"/>
  <p:tag name="KSO_WM_TAG_VERSION" val="3.0"/>
  <p:tag name="KSO_WM_UNIT_PRESET_TEXT" val="The title goes here"/>
  <p:tag name="KSO_WM_UNIT_TEXT_FILL_FORE_SCHEMECOLOR_INDEX" val="13"/>
  <p:tag name="KSO_WM_UNIT_TEXT_FILL_TYPE" val="1"/>
  <p:tag name="KSO_WM_UNIT_USESOURCEFORMAT_APPLY" val="0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90_1*i*2"/>
  <p:tag name="KSO_WM_TEMPLATE_CATEGORY" val="custom"/>
  <p:tag name="KSO_WM_TEMPLATE_INDEX" val="20238390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0"/>
</p:tagLst>
</file>

<file path=ppt/tags/tag116.xml><?xml version="1.0" encoding="utf-8"?>
<p:tagLst xmlns:p="http://schemas.openxmlformats.org/presentationml/2006/main">
  <p:tag name="KSO_WM_UNIT_VALUE" val="1906*17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90_1*d*1"/>
  <p:tag name="KSO_WM_TEMPLATE_CATEGORY" val="custom"/>
  <p:tag name="KSO_WM_TEMPLATE_INDEX" val="20238390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0"/>
</p:tagLst>
</file>

<file path=ppt/tags/tag117.xml><?xml version="1.0" encoding="utf-8"?>
<p:tagLst xmlns:p="http://schemas.openxmlformats.org/presentationml/2006/main">
  <p:tag name="KSO_WM_DIAGRAM_MAX_ITEMCNT" val="2"/>
  <p:tag name="KSO_WM_DIAGRAM_MIN_ITEMCNT" val="2"/>
  <p:tag name="KSO_WM_DIAGRAM_VIRTUALLY_FRAME" val="{&quot;height&quot;:178.89999389648438,&quot;width&quot;:320.70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66_1*l_h_a*1_1_1"/>
  <p:tag name="KSO_WM_TEMPLATE_CATEGORY" val="diagram"/>
  <p:tag name="KSO_WM_TEMPLATE_INDEX" val="2023796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118.xml><?xml version="1.0" encoding="utf-8"?>
<p:tagLst xmlns:p="http://schemas.openxmlformats.org/presentationml/2006/main">
  <p:tag name="KSO_WM_DIAGRAM_VIRTUALLY_FRAME" val="{&quot;height&quot;:178.89999389648438,&quot;width&quot;:320.70001220703125}"/>
  <p:tag name="KSO_WM_DIAGRAM_MAX_ITEMCNT" val="2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6_1*l_h_f*1_1_1"/>
  <p:tag name="KSO_WM_TEMPLATE_CATEGORY" val="diagram"/>
  <p:tag name="KSO_WM_TEMPLATE_INDEX" val="20237966"/>
  <p:tag name="KSO_WM_UNIT_LAYERLEVEL" val="1_1_1"/>
  <p:tag name="KSO_WM_TAG_VERSION" val="3.0"/>
  <p:tag name="KSO_WM_BEAUTIFY_FLAG" val="#wm#"/>
  <p:tag name="KSO_WM_UNIT_PRESET_TEXT" val="Click here to add text"/>
  <p:tag name="KSO_WM_UNIT_TEXT_FILL_FORE_SCHEMECOLOR_INDEX" val="1"/>
  <p:tag name="KSO_WM_UNIT_TEXT_FILL_TYPE" val="1"/>
  <p:tag name="KSO_WM_UNIT_USESOURCEFORMAT_APPLY" val="0"/>
</p:tagLst>
</file>

<file path=ppt/tags/tag119.xml><?xml version="1.0" encoding="utf-8"?>
<p:tagLst xmlns:p="http://schemas.openxmlformats.org/presentationml/2006/main">
  <p:tag name="KSO_WM_DIAGRAM_MAX_ITEMCNT" val="2"/>
  <p:tag name="KSO_WM_DIAGRAM_MIN_ITEMCNT" val="2"/>
  <p:tag name="KSO_WM_DIAGRAM_VIRTUALLY_FRAME" val="{&quot;height&quot;:178.89999389648438,&quot;width&quot;:320.70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66_1*l_h_a*1_2_1"/>
  <p:tag name="KSO_WM_TEMPLATE_CATEGORY" val="diagram"/>
  <p:tag name="KSO_WM_TEMPLATE_INDEX" val="2023796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20.xml><?xml version="1.0" encoding="utf-8"?>
<p:tagLst xmlns:p="http://schemas.openxmlformats.org/presentationml/2006/main">
  <p:tag name="KSO_WM_DIAGRAM_VIRTUALLY_FRAME" val="{&quot;height&quot;:178.89999389648438,&quot;width&quot;:320.70001220703125}"/>
  <p:tag name="KSO_WM_DIAGRAM_MAX_ITEMCNT" val="2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66_1*l_h_f*1_2_1"/>
  <p:tag name="KSO_WM_TEMPLATE_CATEGORY" val="diagram"/>
  <p:tag name="KSO_WM_TEMPLATE_INDEX" val="20237966"/>
  <p:tag name="KSO_WM_UNIT_LAYERLEVEL" val="1_1_1"/>
  <p:tag name="KSO_WM_TAG_VERSION" val="3.0"/>
  <p:tag name="KSO_WM_BEAUTIFY_FLAG" val="#wm#"/>
  <p:tag name="KSO_WM_UNIT_PRESET_TEXT" val="Click here to add text"/>
  <p:tag name="KSO_WM_UNIT_TEXT_FILL_FORE_SCHEMECOLOR_INDEX" val="1"/>
  <p:tag name="KSO_WM_UNIT_TEXT_FILL_TYPE" val="1"/>
  <p:tag name="KSO_WM_UNIT_USESOURCEFORMAT_APPLY" val="0"/>
</p:tagLst>
</file>

<file path=ppt/tags/tag12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19.7*135.4"/>
  <p:tag name="KSO_WM_SLIDE_POSITION" val="83.3*315.8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267"/>
  <p:tag name="KSO_WM_TEMPLATE_SUBCATEGORY" val="0"/>
  <p:tag name="KSO_WM_SLIDE_INDEX" val="1"/>
  <p:tag name="KSO_WM_TAG_VERSION" val="3.0"/>
  <p:tag name="KSO_WM_SLIDE_ID" val="custom20238390_1"/>
  <p:tag name="KSO_WM_SLIDE_ITEM_CN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7*a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Your title here"/>
</p:tagLst>
</file>

<file path=ppt/tags/tag123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8007_7*e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3"/>
</p:tagLst>
</file>

<file path=ppt/tags/tag124.xml><?xml version="1.0" encoding="utf-8"?>
<p:tagLst xmlns:p="http://schemas.openxmlformats.org/presentationml/2006/main">
  <p:tag name="KSO_WM_SLIDE_ID" val="custom20238007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007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THEME_ID" val="3323825"/>
  <p:tag name="KSO_WM_SLIDE_THEME_NAME" val="Z_20238007_Black Tech"/>
</p:tagLst>
</file>

<file path=ppt/tags/tag125.xml><?xml version="1.0" encoding="utf-8"?>
<p:tagLst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126.xml><?xml version="1.0" encoding="utf-8"?>
<p:tagLst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127.xml><?xml version="1.0" encoding="utf-8"?>
<p:tagLst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128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29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30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31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32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134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35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36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138.xml><?xml version="1.0" encoding="utf-8"?>
<p:tagLst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39.xml><?xml version="1.0" encoding="utf-8"?>
<p:tagLst xmlns:p="http://schemas.openxmlformats.org/presentationml/2006/main">
  <p:tag name="KSO_WM_UNIT_INDEX" val="2"/>
  <p:tag name="KSO_WM_UNIT_TEXT_SUBTYPE" val="a"/>
  <p:tag name="KSO_WM_UNIT_SUBTYPE" val="a"/>
  <p:tag name="KSO_WM_UNIT_TYPE" val="f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40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41.xml><?xml version="1.0" encoding="utf-8"?>
<p:tagLst xmlns:p="http://schemas.openxmlformats.org/presentationml/2006/main">
  <p:tag name="KSO_WM_TEMPLATE_CATEGORY" val="custom"/>
  <p:tag name="KSO_WM_TEMPLATE_INDEX" val="20230267"/>
  <p:tag name="KSO_WM_SLIDE_TYPE" val="text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7*a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Your title here"/>
</p:tagLst>
</file>

<file path=ppt/tags/tag143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8007_7*e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4"/>
</p:tagLst>
</file>

<file path=ppt/tags/tag144.xml><?xml version="1.0" encoding="utf-8"?>
<p:tagLst xmlns:p="http://schemas.openxmlformats.org/presentationml/2006/main">
  <p:tag name="KSO_WM_SLIDE_ID" val="custom20238007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007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THEME_ID" val="3323825"/>
  <p:tag name="KSO_WM_SLIDE_THEME_NAME" val="Z_20238007_Black Tech"/>
</p:tagLst>
</file>

<file path=ppt/tags/tag145.xml><?xml version="1.0" encoding="utf-8"?>
<p:tagLst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146.xml><?xml version="1.0" encoding="utf-8"?>
<p:tagLst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147.xml><?xml version="1.0" encoding="utf-8"?>
<p:tagLst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148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49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50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51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52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154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55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56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158.xml><?xml version="1.0" encoding="utf-8"?>
<p:tagLst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3_1*i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33_1*i*2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61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3_3*l_h_f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62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3_3*l_h_a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3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3_3*l_h_f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6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3_3*l_h_a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3_3*l_h_f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6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3_3*l_h_a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3"/>
  <p:tag name="KSO_WM_UNIT_ID" val="custom20238333_1*a*1"/>
  <p:tag name="KSO_WM_UNIT_PRESET_TEXT" val="The title goes here"/>
  <p:tag name="KSO_WM_UNIT_USESOURCEFORMAT_APPLY" val="0"/>
</p:tagLst>
</file>

<file path=ppt/tags/tag168.xml><?xml version="1.0" encoding="utf-8"?>
<p:tagLst xmlns:p="http://schemas.openxmlformats.org/presentationml/2006/main">
  <p:tag name="KSO_WM_UNIT_VALUE" val="1226*96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3_1*d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169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408.05*186.55"/>
  <p:tag name="KSO_WM_SLIDE_POSITION" val="88.85*274.5"/>
  <p:tag name="KSO_WM_TEMPLATE_INDEX" val="20230267"/>
  <p:tag name="KSO_WM_TEMPLATE_SUBCATEGORY" val="0"/>
  <p:tag name="KSO_WM_SLIDE_INDEX" val="1"/>
  <p:tag name="KSO_WM_TAG_VERSION" val="3.0"/>
  <p:tag name="KSO_WM_SLIDE_ID" val="custom20238333_1"/>
  <p:tag name="KSO_WM_SLIDE_ITEM_CNT" val="4"/>
  <p:tag name="KSO_WM_SPECIAL_SOURCE" val="bdnull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476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7*a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Your title here"/>
</p:tagLst>
</file>

<file path=ppt/tags/tag171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8007_7*e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5"/>
</p:tagLst>
</file>

<file path=ppt/tags/tag172.xml><?xml version="1.0" encoding="utf-8"?>
<p:tagLst xmlns:p="http://schemas.openxmlformats.org/presentationml/2006/main">
  <p:tag name="KSO_WM_SLIDE_ID" val="custom20238007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007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THEME_ID" val="3323825"/>
  <p:tag name="KSO_WM_SLIDE_THEME_NAME" val="Z_20238007_Black Tech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7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7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7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7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7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8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8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186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87.xml><?xml version="1.0" encoding="utf-8"?>
<p:tagLst xmlns:p="http://schemas.openxmlformats.org/presentationml/2006/main">
  <p:tag name="KSO_WM_UNIT_VALUE" val="811*167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9_1*d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9_1*i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9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2_3*l_h_f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90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2_3*l_h_a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91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2_3*l_h_f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92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2_3*l_h_a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93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2_3*l_h_f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9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2_3*l_h_a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9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9"/>
  <p:tag name="KSO_WM_UNIT_ID" val="custom20238339_1*a*1"/>
  <p:tag name="KSO_WM_UNIT_PRESET_TEXT" val="The title goes here"/>
  <p:tag name="KSO_WM_UNIT_TEXT_FILL_FORE_SCHEMECOLOR_INDEX" val="2"/>
  <p:tag name="KSO_WM_UNIT_TEXT_FILL_TYPE" val="1"/>
  <p:tag name="KSO_WM_UNIT_USESOURCEFORMAT_APPLY" val="0"/>
</p:tagLst>
</file>

<file path=ppt/tags/tag196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850.447*57.5039"/>
  <p:tag name="KSO_WM_SLIDE_POSITION" val="55.75*400.888"/>
  <p:tag name="KSO_WM_TEMPLATE_INDEX" val="20230267"/>
  <p:tag name="KSO_WM_TEMPLATE_SUBCATEGORY" val="0"/>
  <p:tag name="KSO_WM_SLIDE_INDEX" val="1"/>
  <p:tag name="KSO_WM_TAG_VERSION" val="3.0"/>
  <p:tag name="KSO_WM_SLIDE_ID" val="custom20238339_1"/>
  <p:tag name="KSO_WM_SLIDE_ITEM_CNT" val="4"/>
  <p:tag name="KSO_WM_SPECIAL_SOURCE" val="bdnull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7*a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Your title here"/>
</p:tagLst>
</file>

<file path=ppt/tags/tag19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8007_7*e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6"/>
</p:tagLst>
</file>

<file path=ppt/tags/tag199.xml><?xml version="1.0" encoding="utf-8"?>
<p:tagLst xmlns:p="http://schemas.openxmlformats.org/presentationml/2006/main">
  <p:tag name="KSO_WM_SLIDE_ID" val="custom20238007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007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THEME_ID" val="3323825"/>
  <p:tag name="KSO_WM_SLIDE_THEME_NAME" val="Z_20238007_Black Tech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0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0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0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0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0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0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0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213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215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216.xml><?xml version="1.0" encoding="utf-8"?>
<p:tagLst xmlns:p="http://schemas.openxmlformats.org/presentationml/2006/main">
  <p:tag name="KSO_WM_BEAUTIFY_FLAG" val="#wm#"/>
  <p:tag name="KSO_WM_TEMPLATE_CATEGORY" val="custom"/>
  <p:tag name="KSO_WM_TEMPLATE_INDEX" val="20230267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9*a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  <p:tag name="KSO_WM_UNIT_PRESET_TEXT" val="THANK YOU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9*f*4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SUBTYPE" val="b"/>
  <p:tag name="KSO_WM_UNIT_NOCLEAR" val="0"/>
  <p:tag name="KSO_WM_UNIT_VALUE" val="8"/>
  <p:tag name="KSO_WM_UNIT_TYPE" val="f"/>
  <p:tag name="KSO_WM_UNIT_INDEX" val="4"/>
  <p:tag name="KSO_WM_UNIT_PRESET_TEXT" val="Name"/>
</p:tagLst>
</file>

<file path=ppt/tags/tag219.xml><?xml version="1.0" encoding="utf-8"?>
<p:tagLst xmlns:p="http://schemas.openxmlformats.org/presentationml/2006/main">
  <p:tag name="KSO_WM_SLIDE_ID" val="custom20238007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8007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THEME_ID" val="3323825"/>
  <p:tag name="KSO_WM_SLIDE_THEME_NAME" val="Z_20238007_Black Tech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220.xml><?xml version="1.0" encoding="utf-8"?>
<p:tagLst xmlns:p="http://schemas.openxmlformats.org/presentationml/2006/main">
  <p:tag name="KSO_WM_PRESENTATION_SOURCE" val="WPPAIGeneratePPT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8007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8007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07"/>
  <p:tag name="KSO_WM_TEMPLATE_THUMBS_INDEX" val="1、9"/>
  <p:tag name="KSO_WM_SPECIAL_SOURCE" val="bdnull"/>
</p:tagLst>
</file>

<file path=ppt/tags/tag5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007_1*a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PRESET_TEXT" val="Your title here"/>
</p:tagLst>
</file>

<file path=ppt/tags/tag59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8007_1*f*4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PRESET_TEXT" val="Name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60.xml><?xml version="1.0" encoding="utf-8"?>
<p:tagLst xmlns:p="http://schemas.openxmlformats.org/presentationml/2006/main">
  <p:tag name="KSO_WM_SLIDE_ID" val="custom20238007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8007"/>
  <p:tag name="KSO_WM_SLIDE_LAYOUT" val="a_b_f"/>
  <p:tag name="KSO_WM_SLIDE_LAYOUT_CNT" val="1_1_1"/>
  <p:tag name="KSO_WM_SLIDE_TYPE" val="title"/>
  <p:tag name="KSO_WM_SLIDE_SUBTYPE" val="pureTxt"/>
  <p:tag name="KSO_WM_TEMPLATE_THUMBS_INDEX" val="1、9"/>
  <p:tag name="KSO_WM_SPECIAL_SOURCE" val="bdnull"/>
  <p:tag name="KSO_WM_SLIDE_THEME_ID" val="3323825"/>
  <p:tag name="KSO_WM_SLIDE_THEME_NAME" val="Z_20238007_Black Tech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a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DIAGRAM_GROUP_CODE" val="l1-1"/>
  <p:tag name="KSO_WM_UNIT_ISCONTENTSTITLE" val="1"/>
  <p:tag name="KSO_WM_UNIT_ISNUMDGMTITLE" val="0"/>
  <p:tag name="KSO_WM_UNIT_NOCLEAR" val="0"/>
  <p:tag name="KSO_WM_UNIT_TYPE" val="a"/>
  <p:tag name="KSO_WM_UNIT_INDEX" val="1"/>
  <p:tag name="KSO_WM_UNIT_VALUE" val="48"/>
  <p:tag name="KSO_WM_UNIT_PRESET_TEXT" val="Contents 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1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f*1_1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a"/>
  <p:tag name="KSO_WM_UNIT_NOCLEAR" val="0"/>
  <p:tag name="KSO_WM_UNIT_VALUE" val="19"/>
  <p:tag name="KSO_WM_UNIT_TYPE" val="l_h_f"/>
  <p:tag name="KSO_WM_UNIT_INDEX" val="1_1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1_2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solidLine&quot;:{&quot;brightness&quot;:0,&quot;colorType&quot;:2,&quot;rgb&quot;:&quot;#ffffff&quot;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2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f*1_2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a"/>
  <p:tag name="KSO_WM_UNIT_NOCLEAR" val="0"/>
  <p:tag name="KSO_WM_UNIT_VALUE" val="19"/>
  <p:tag name="KSO_WM_UNIT_TYPE" val="l_h_f"/>
  <p:tag name="KSO_WM_UNIT_INDEX" val="1_2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2_2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solidLine&quot;:{&quot;brightness&quot;:0,&quot;colorType&quot;:2,&quot;rgb&quot;:&quot;#ffffff&quot;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3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f*1_3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a"/>
  <p:tag name="KSO_WM_UNIT_NOCLEAR" val="0"/>
  <p:tag name="KSO_WM_UNIT_VALUE" val="19"/>
  <p:tag name="KSO_WM_UNIT_TYPE" val="l_h_f"/>
  <p:tag name="KSO_WM_UNIT_INDEX" val="1_3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3_2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solidLine&quot;:{&quot;brightness&quot;:0,&quot;colorType&quot;:2,&quot;rgb&quot;:&quot;#ffffff&quot;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4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4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f*1_4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a"/>
  <p:tag name="KSO_WM_UNIT_NOCLEAR" val="0"/>
  <p:tag name="KSO_WM_UNIT_VALUE" val="19"/>
  <p:tag name="KSO_WM_UNIT_TYPE" val="l_h_f"/>
  <p:tag name="KSO_WM_UNIT_INDEX" val="1_4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4_2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solidLine&quot;:{&quot;brightness&quot;:0,&quot;colorType&quot;:2,&quot;rgb&quot;:&quot;#ffffff&quot;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5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5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f*1_5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a"/>
  <p:tag name="KSO_WM_UNIT_NOCLEAR" val="0"/>
  <p:tag name="KSO_WM_UNIT_VALUE" val="19"/>
  <p:tag name="KSO_WM_UNIT_TYPE" val="l_h_f"/>
  <p:tag name="KSO_WM_UNIT_INDEX" val="1_5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5_2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solidLine&quot;:{&quot;brightness&quot;:0,&quot;colorType&quot;:2,&quot;rgb&quot;:&quot;#ffffff&quot;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6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6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f*1_6_1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SUBTYPE" val="a"/>
  <p:tag name="KSO_WM_UNIT_NOCLEAR" val="0"/>
  <p:tag name="KSO_WM_UNIT_VALUE" val="19"/>
  <p:tag name="KSO_WM_UNIT_TYPE" val="l_h_f"/>
  <p:tag name="KSO_WM_UNIT_INDEX" val="1_6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6*l_h_i*1_6_2"/>
  <p:tag name="KSO_WM_TEMPLATE_CATEGORY" val="custom"/>
  <p:tag name="KSO_WM_TEMPLATE_INDEX" val="20238007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6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8.8999938964844,&quot;width&quot;:520.7999877929688}"/>
  <p:tag name="KSO_WM_DIAGRAM_COLOR_MATCH_VALUE" val="{&quot;shape&quot;:{&quot;fill&quot;:{&quot;type&quot;:0},&quot;glow&quot;:{&quot;colorType&quot;:0},&quot;line&quot;:{&quot;solidLine&quot;:{&quot;brightness&quot;:0,&quot;colorType&quot;:2,&quot;rgb&quot;:&quot;#ffffff&quot;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SLIDE_ID" val="custom20238007_6"/>
  <p:tag name="KSO_WM_TEMPLATE_SUBCATEGORY" val="0"/>
  <p:tag name="KSO_WM_TEMPLATE_MASTER_TYPE" val="0"/>
  <p:tag name="KSO_WM_TEMPLATE_COLOR_TYPE" val="0"/>
  <p:tag name="KSO_WM_SLIDE_ITEM_CNT" val="6"/>
  <p:tag name="KSO_WM_SLIDE_INDEX" val="6"/>
  <p:tag name="KSO_WM_TAG_VERSION" val="3.0"/>
  <p:tag name="KSO_WM_BEAUTIFY_FLAG" val="#wm#"/>
  <p:tag name="KSO_WM_TEMPLATE_CATEGORY" val="custom"/>
  <p:tag name="KSO_WM_TEMPLATE_INDEX" val="20238007"/>
  <p:tag name="KSO_WM_DIAGRAM_GROUP_CODE" val="l1-1"/>
  <p:tag name="KSO_WM_SLIDE_DIAGTYPE" val="l"/>
  <p:tag name="KSO_WM_SLIDE_LAYOUT" val="a_l"/>
  <p:tag name="KSO_WM_SLIDE_LAYOUT_CNT" val="1_1"/>
  <p:tag name="KSO_WM_SLIDE_TYPE" val="contents"/>
  <p:tag name="KSO_WM_SLIDE_SUBTYPE" val="diag"/>
  <p:tag name="KSO_WM_SLIDE_THEME_ID" val="3323825"/>
  <p:tag name="KSO_WM_SLIDE_THEME_NAME" val="Z_20238007_Black Tech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7*a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Your title here"/>
</p:tagLst>
</file>

<file path=ppt/tags/tag8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8007_7*e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1"/>
</p:tagLst>
</file>

<file path=ppt/tags/tag83.xml><?xml version="1.0" encoding="utf-8"?>
<p:tagLst xmlns:p="http://schemas.openxmlformats.org/presentationml/2006/main">
  <p:tag name="KSO_WM_SLIDE_ID" val="custom20238007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007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THEME_ID" val="3323825"/>
  <p:tag name="KSO_WM_SLIDE_THEME_NAME" val="Z_20238007_Black Tech"/>
</p:tagLst>
</file>

<file path=ppt/tags/tag84.xml><?xml version="1.0" encoding="utf-8"?>
<p:tagLst xmlns:p="http://schemas.openxmlformats.org/presentationml/2006/main">
  <p:tag name="KSO_WM_UNIT_INDEX" val="2"/>
  <p:tag name="KSO_WM_UNIT_TEXT_SUBTYPE" val="a"/>
  <p:tag name="KSO_WM_UNIT_SUBTYPE" val="a"/>
  <p:tag name="KSO_WM_UNIT_TYPE" val="f"/>
  <p:tag name="KSO_WM_BEAUTIFY_FLAG" val="#wm#"/>
</p:tagLst>
</file>

<file path=ppt/tags/tag85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86.xml><?xml version="1.0" encoding="utf-8"?>
<p:tagLst xmlns:p="http://schemas.openxmlformats.org/presentationml/2006/main">
  <p:tag name="KSO_WM_TEMPLATE_CATEGORY" val="custom"/>
  <p:tag name="KSO_WM_TEMPLATE_INDEX" val="20230267"/>
  <p:tag name="KSO_WM_SLIDE_TYPE" val="text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07_7*a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Your title here"/>
</p:tagLst>
</file>

<file path=ppt/tags/tag8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8007_7*e*1"/>
  <p:tag name="KSO_WM_TEMPLATE_CATEGORY" val="custom"/>
  <p:tag name="KSO_WM_TEMPLATE_INDEX" val="20238007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2"/>
</p:tagLst>
</file>

<file path=ppt/tags/tag89.xml><?xml version="1.0" encoding="utf-8"?>
<p:tagLst xmlns:p="http://schemas.openxmlformats.org/presentationml/2006/main">
  <p:tag name="KSO_WM_SLIDE_ID" val="custom20238007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007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THEME_ID" val="3323825"/>
  <p:tag name="KSO_WM_SLIDE_THEME_NAME" val="Z_20238007_Black Tech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4_1*i*1"/>
  <p:tag name="KSO_WM_TEMPLATE_CATEGORY" val="custom"/>
  <p:tag name="KSO_WM_TEMPLATE_INDEX" val="20238284"/>
  <p:tag name="KSO_WM_UNIT_LAYERLEVEL" val="1"/>
  <p:tag name="KSO_WM_TAG_VERSION" val="3.0"/>
  <p:tag name="KSO_WM_UNIT_FILL_FORE_SCHEMECOLOR_INDEX" val="2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91.xml><?xml version="1.0" encoding="utf-8"?>
<p:tagLst xmlns:p="http://schemas.openxmlformats.org/presentationml/2006/main">
  <p:tag name="KSO_WM_UNIT_VALUE" val="707*192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4_1*d*1"/>
  <p:tag name="KSO_WM_TEMPLATE_CATEGORY" val="custom"/>
  <p:tag name="KSO_WM_TEMPLATE_INDEX" val="202382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92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37_2*l_h_i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93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7_2*l_h_f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94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7_2*l_h_a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95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37_2*l_h_i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96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7_2*l_h_f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97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7_2*l_h_a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98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37_2*l_h_i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99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7_2*l_h_f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自定义 16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00A7FF"/>
      </a:accent1>
      <a:accent2>
        <a:srgbClr val="3386ED"/>
      </a:accent2>
      <a:accent3>
        <a:srgbClr val="33F0FF"/>
      </a:accent3>
      <a:accent4>
        <a:srgbClr val="FA406C"/>
      </a:accent4>
      <a:accent5>
        <a:srgbClr val="C933FE"/>
      </a:accent5>
      <a:accent6>
        <a:srgbClr val="FF00A7"/>
      </a:accent6>
      <a:hlink>
        <a:srgbClr val="304FFE"/>
      </a:hlink>
      <a:folHlink>
        <a:srgbClr val="492067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2700">
          <a:solidFill>
            <a:schemeClr val="tx1">
              <a:alpha val="70000"/>
            </a:schemeClr>
          </a:solidFill>
          <a:prstDash val="solid"/>
        </a:ln>
      </a:spPr>
      <a:bodyPr/>
      <a:lstStyle/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4938</Words>
  <Application>WPS Presentation</Application>
  <PresentationFormat>Widescreen</PresentationFormat>
  <Paragraphs>218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4" baseType="lpstr">
      <vt:lpstr>Arial</vt:lpstr>
      <vt:lpstr>SimSun</vt:lpstr>
      <vt:lpstr>Wingdings</vt:lpstr>
      <vt:lpstr>Wingdings</vt:lpstr>
      <vt:lpstr>Inter Bold</vt:lpstr>
      <vt:lpstr>Segoe Print</vt:lpstr>
      <vt:lpstr>Inter</vt:lpstr>
      <vt:lpstr>Microsoft YaHei</vt:lpstr>
      <vt:lpstr>Arial Unicode MS</vt:lpstr>
      <vt:lpstr>Calibri</vt:lpstr>
      <vt:lpstr>Calibri Light</vt:lpstr>
      <vt:lpstr>Office Theme</vt:lpstr>
      <vt:lpstr>1_Office Theme</vt:lpstr>
      <vt:lpstr>Sistem Software de Simulare Backgammon</vt:lpstr>
      <vt:lpstr>Cuprins</vt:lpstr>
      <vt:lpstr>Obiectivul Proiectului</vt:lpstr>
      <vt:lpstr>PowerPoint 演示文稿</vt:lpstr>
      <vt:lpstr>Arhitectura Sistemului</vt:lpstr>
      <vt:lpstr>PowerPoint 演示文稿</vt:lpstr>
      <vt:lpstr>PowerPoint 演示文稿</vt:lpstr>
      <vt:lpstr>PowerPoint 演示文稿</vt:lpstr>
      <vt:lpstr>Logica Zarurilor</vt:lpstr>
      <vt:lpstr>PowerPoint 演示文稿</vt:lpstr>
      <vt:lpstr>PowerPoint 演示文稿</vt:lpstr>
      <vt:lpstr>Validarea Regulilor</vt:lpstr>
      <vt:lpstr>PowerPoint 演示文稿</vt:lpstr>
      <vt:lpstr>PowerPoint 演示文稿</vt:lpstr>
      <vt:lpstr>Mecanisme Avansate</vt:lpstr>
      <vt:lpstr>PowerPoint 演示文稿</vt:lpstr>
      <vt:lpstr>PowerPoint 演示文稿</vt:lpstr>
      <vt:lpstr>Interfața Grafică</vt:lpstr>
      <vt:lpstr>PowerPoint 演示文稿</vt:lpstr>
      <vt:lpstr>Oracle Java Documentation: Java Object-Oriented Programming Concepts – https://docs.oracle.com/javase/tutorial/java/concepts/ (Referință pentru aplicarea principiilor OOP și dezvoltarea sistemului modular).  Oracle Graphics2D API: Working with Geometry and Rendering – https://docs.oracle.com/javase/8/docs/technotes/guides/2d/spec/j2d-book.html (Sursă pentru implementarea interfeței grafice, a texturilor de lemn și a efectelor 3D).  Random Class (Java Platform): Generating Pseudorandom Numbers – https://docs.oracle.com/javase/8/docs/api/java/util/Random.html (Utilizată pentru logica zarurilor, distribuție uniformă și seeding deterministic).  Microsoft Learn: Model-View-Controller (MVC) Pattern – https://learn.microsoft.com/en-us/aspnet/core/mvc/overview (Principii de separare a datelor de interfață și controler).  GeeksforGeeks: Modular Approach in Programming – https://www.geeksforgeeks.org/modular-approach-in-programming/ (Fundament pentru designul modular și mentenanța îmbunătățită). </vt:lpstr>
      <vt:lpstr>Vă Mulțumesc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Adrian Gramada</cp:lastModifiedBy>
  <cp:revision>8</cp:revision>
  <dcterms:created xsi:type="dcterms:W3CDTF">2025-07-23T00:59:00Z</dcterms:created>
  <dcterms:modified xsi:type="dcterms:W3CDTF">2026-01-30T09:32:12Z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F404018BA2BC430E9C7079D064D8119B_11</vt:lpwstr>
  </property>
  <property fmtid="{D5CDD505-2E9C-101B-9397-08002B2CF9AE}" pid="3" name="KSOProductBuildVer">
    <vt:lpwstr>1033-12.2.0.23196</vt:lpwstr>
  </property>
</Properties>
</file>

<file path=docProps/thumbnail.jpeg>
</file>